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257" r:id="rId2"/>
    <p:sldId id="270" r:id="rId3"/>
    <p:sldId id="893" r:id="rId4"/>
    <p:sldId id="271" r:id="rId5"/>
    <p:sldId id="1316" r:id="rId6"/>
    <p:sldId id="272" r:id="rId7"/>
    <p:sldId id="1160" r:id="rId8"/>
    <p:sldId id="309" r:id="rId9"/>
    <p:sldId id="310" r:id="rId10"/>
    <p:sldId id="1162" r:id="rId11"/>
    <p:sldId id="1163" r:id="rId12"/>
    <p:sldId id="273" r:id="rId13"/>
    <p:sldId id="274" r:id="rId14"/>
    <p:sldId id="311" r:id="rId15"/>
    <p:sldId id="1166" r:id="rId16"/>
    <p:sldId id="312" r:id="rId17"/>
    <p:sldId id="275" r:id="rId18"/>
    <p:sldId id="1324" r:id="rId19"/>
    <p:sldId id="1314" r:id="rId20"/>
    <p:sldId id="1313" r:id="rId21"/>
    <p:sldId id="276" r:id="rId22"/>
    <p:sldId id="277" r:id="rId23"/>
    <p:sldId id="1334" r:id="rId24"/>
    <p:sldId id="924" r:id="rId25"/>
    <p:sldId id="313" r:id="rId26"/>
    <p:sldId id="314" r:id="rId27"/>
    <p:sldId id="1325" r:id="rId28"/>
    <p:sldId id="1335" r:id="rId29"/>
    <p:sldId id="278" r:id="rId30"/>
    <p:sldId id="315" r:id="rId31"/>
    <p:sldId id="910" r:id="rId32"/>
    <p:sldId id="926" r:id="rId33"/>
    <p:sldId id="1309" r:id="rId34"/>
    <p:sldId id="279" r:id="rId35"/>
    <p:sldId id="1331" r:id="rId36"/>
    <p:sldId id="1332" r:id="rId37"/>
    <p:sldId id="1364" r:id="rId38"/>
    <p:sldId id="1333" r:id="rId39"/>
    <p:sldId id="282" r:id="rId40"/>
    <p:sldId id="283" r:id="rId41"/>
    <p:sldId id="1336" r:id="rId42"/>
    <p:sldId id="284" r:id="rId43"/>
    <p:sldId id="1337" r:id="rId44"/>
    <p:sldId id="1338" r:id="rId45"/>
    <p:sldId id="285" r:id="rId46"/>
    <p:sldId id="286" r:id="rId47"/>
    <p:sldId id="287" r:id="rId48"/>
    <p:sldId id="288" r:id="rId49"/>
    <p:sldId id="316" r:id="rId50"/>
    <p:sldId id="317" r:id="rId51"/>
    <p:sldId id="318" r:id="rId52"/>
    <p:sldId id="319" r:id="rId53"/>
    <p:sldId id="1344" r:id="rId54"/>
    <p:sldId id="1345" r:id="rId55"/>
    <p:sldId id="1346" r:id="rId56"/>
    <p:sldId id="1366" r:id="rId57"/>
    <p:sldId id="1349" r:id="rId58"/>
    <p:sldId id="289" r:id="rId59"/>
    <p:sldId id="1347" r:id="rId60"/>
    <p:sldId id="327" r:id="rId61"/>
    <p:sldId id="328" r:id="rId62"/>
    <p:sldId id="1351" r:id="rId63"/>
    <p:sldId id="324" r:id="rId64"/>
    <p:sldId id="1352" r:id="rId65"/>
    <p:sldId id="332" r:id="rId66"/>
    <p:sldId id="331" r:id="rId67"/>
    <p:sldId id="1353" r:id="rId68"/>
    <p:sldId id="1354" r:id="rId69"/>
    <p:sldId id="1074" r:id="rId70"/>
    <p:sldId id="325" r:id="rId71"/>
    <p:sldId id="292" r:id="rId72"/>
    <p:sldId id="1061" r:id="rId73"/>
    <p:sldId id="1355" r:id="rId74"/>
    <p:sldId id="1356" r:id="rId75"/>
    <p:sldId id="1357" r:id="rId76"/>
    <p:sldId id="294" r:id="rId77"/>
    <p:sldId id="295" r:id="rId78"/>
    <p:sldId id="296" r:id="rId79"/>
    <p:sldId id="1358" r:id="rId80"/>
    <p:sldId id="297" r:id="rId81"/>
    <p:sldId id="1339" r:id="rId82"/>
    <p:sldId id="1340" r:id="rId83"/>
    <p:sldId id="1341" r:id="rId84"/>
    <p:sldId id="1342" r:id="rId85"/>
    <p:sldId id="301" r:id="rId86"/>
    <p:sldId id="334" r:id="rId87"/>
    <p:sldId id="303" r:id="rId88"/>
    <p:sldId id="306" r:id="rId89"/>
    <p:sldId id="305" r:id="rId90"/>
    <p:sldId id="307" r:id="rId91"/>
    <p:sldId id="308" r:id="rId92"/>
    <p:sldId id="1343" r:id="rId93"/>
    <p:sldId id="302" r:id="rId94"/>
    <p:sldId id="304" r:id="rId95"/>
    <p:sldId id="1085" r:id="rId96"/>
    <p:sldId id="1367" r:id="rId97"/>
    <p:sldId id="1089" r:id="rId98"/>
    <p:sldId id="1124" r:id="rId99"/>
    <p:sldId id="1125" r:id="rId100"/>
    <p:sldId id="1126" r:id="rId101"/>
    <p:sldId id="1127" r:id="rId102"/>
    <p:sldId id="1134" r:id="rId103"/>
    <p:sldId id="1135" r:id="rId104"/>
    <p:sldId id="1136" r:id="rId105"/>
    <p:sldId id="1137" r:id="rId106"/>
    <p:sldId id="1363" r:id="rId107"/>
    <p:sldId id="1139" r:id="rId108"/>
    <p:sldId id="1365" r:id="rId109"/>
    <p:sldId id="1153" r:id="rId110"/>
    <p:sldId id="1362" r:id="rId111"/>
    <p:sldId id="1368" r:id="rId112"/>
    <p:sldId id="1369" r:id="rId113"/>
    <p:sldId id="1370" r:id="rId114"/>
    <p:sldId id="1371" r:id="rId115"/>
    <p:sldId id="1372" r:id="rId116"/>
    <p:sldId id="1373" r:id="rId117"/>
    <p:sldId id="1374" r:id="rId118"/>
    <p:sldId id="1375" r:id="rId119"/>
    <p:sldId id="1376" r:id="rId120"/>
    <p:sldId id="1377" r:id="rId121"/>
    <p:sldId id="1378" r:id="rId122"/>
    <p:sldId id="1379" r:id="rId123"/>
    <p:sldId id="1380" r:id="rId124"/>
    <p:sldId id="1381" r:id="rId125"/>
    <p:sldId id="1382" r:id="rId126"/>
    <p:sldId id="1383" r:id="rId127"/>
    <p:sldId id="1384" r:id="rId128"/>
    <p:sldId id="1385" r:id="rId129"/>
    <p:sldId id="1386" r:id="rId130"/>
    <p:sldId id="1387" r:id="rId13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6222" autoAdjust="0"/>
  </p:normalViewPr>
  <p:slideViewPr>
    <p:cSldViewPr snapToGrid="0">
      <p:cViewPr varScale="1">
        <p:scale>
          <a:sx n="74" d="100"/>
          <a:sy n="74" d="100"/>
        </p:scale>
        <p:origin x="109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E7675-A9A0-4FFA-AB3F-39E7D9AAA5FA}" type="datetimeFigureOut">
              <a:rPr lang="fr-FR" smtClean="0"/>
              <a:t>03/07/2022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81777-660E-4DAA-B76C-002EDF616621}" type="slidenum">
              <a:rPr lang="fr-FR" smtClean="0"/>
              <a:t>‹N°›</a:t>
            </a:fld>
            <a:endParaRPr lang="fr-FR"/>
          </a:p>
        </p:txBody>
      </p:sp>
    </p:spTree>
    <p:extLst>
      <p:ext uri="{BB962C8B-B14F-4D97-AF65-F5344CB8AC3E}">
        <p14:creationId xmlns:p14="http://schemas.microsoft.com/office/powerpoint/2010/main" val="311913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4</a:t>
            </a:fld>
            <a:endParaRPr lang="fr-FR"/>
          </a:p>
        </p:txBody>
      </p:sp>
    </p:spTree>
    <p:extLst>
      <p:ext uri="{BB962C8B-B14F-4D97-AF65-F5344CB8AC3E}">
        <p14:creationId xmlns:p14="http://schemas.microsoft.com/office/powerpoint/2010/main" val="27025788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18</a:t>
            </a:fld>
            <a:endParaRPr lang="fr-FR"/>
          </a:p>
        </p:txBody>
      </p:sp>
    </p:spTree>
    <p:extLst>
      <p:ext uri="{BB962C8B-B14F-4D97-AF65-F5344CB8AC3E}">
        <p14:creationId xmlns:p14="http://schemas.microsoft.com/office/powerpoint/2010/main" val="46612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21</a:t>
            </a:fld>
            <a:endParaRPr lang="fr-FR"/>
          </a:p>
        </p:txBody>
      </p:sp>
    </p:spTree>
    <p:extLst>
      <p:ext uri="{BB962C8B-B14F-4D97-AF65-F5344CB8AC3E}">
        <p14:creationId xmlns:p14="http://schemas.microsoft.com/office/powerpoint/2010/main" val="32664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22</a:t>
            </a:fld>
            <a:endParaRPr lang="fr-FR"/>
          </a:p>
        </p:txBody>
      </p:sp>
    </p:spTree>
    <p:extLst>
      <p:ext uri="{BB962C8B-B14F-4D97-AF65-F5344CB8AC3E}">
        <p14:creationId xmlns:p14="http://schemas.microsoft.com/office/powerpoint/2010/main" val="1241443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i="1" kern="1200" dirty="0">
                <a:solidFill>
                  <a:schemeClr val="tx1"/>
                </a:solidFill>
                <a:effectLst/>
                <a:latin typeface="+mn-lt"/>
                <a:ea typeface="+mn-ea"/>
                <a:cs typeface="+mn-cs"/>
              </a:rPr>
              <a:t>Figure 106: cadres forts</a:t>
            </a:r>
          </a:p>
          <a:p>
            <a:r>
              <a:rPr lang="fr-FR" sz="1200" kern="1200" dirty="0">
                <a:solidFill>
                  <a:schemeClr val="tx1"/>
                </a:solidFill>
                <a:effectLst/>
                <a:latin typeface="+mn-lt"/>
                <a:ea typeface="+mn-ea"/>
                <a:cs typeface="+mn-cs"/>
              </a:rPr>
              <a:t>Ils encaissent tous les efforts localisés et concentrés pour les répartir dans la structure. On les trouve :</a:t>
            </a:r>
          </a:p>
          <a:p>
            <a:pPr lvl="1"/>
            <a:r>
              <a:rPr lang="fr-FR" sz="1200" kern="1200" dirty="0">
                <a:solidFill>
                  <a:schemeClr val="tx1"/>
                </a:solidFill>
                <a:effectLst/>
                <a:latin typeface="+mn-lt"/>
                <a:ea typeface="+mn-ea"/>
                <a:cs typeface="+mn-cs"/>
              </a:rPr>
              <a:t>aux points de fixation voilure, empennages, GTR, trains d’atterrissage ;</a:t>
            </a:r>
          </a:p>
          <a:p>
            <a:pPr lvl="1"/>
            <a:r>
              <a:rPr lang="fr-FR" sz="1200" kern="1200" dirty="0">
                <a:solidFill>
                  <a:schemeClr val="tx1"/>
                </a:solidFill>
                <a:effectLst/>
                <a:latin typeface="+mn-lt"/>
                <a:ea typeface="+mn-ea"/>
                <a:cs typeface="+mn-cs"/>
              </a:rPr>
              <a:t>aux encadrements de portes ;</a:t>
            </a:r>
          </a:p>
          <a:p>
            <a:pPr lvl="1"/>
            <a:r>
              <a:rPr lang="fr-FR" sz="1200" kern="1200" dirty="0">
                <a:solidFill>
                  <a:schemeClr val="tx1"/>
                </a:solidFill>
                <a:effectLst/>
                <a:latin typeface="+mn-lt"/>
                <a:ea typeface="+mn-ea"/>
                <a:cs typeface="+mn-cs"/>
              </a:rPr>
              <a:t>aux parties avant et arrière de chaque tronçon : assemblage ;</a:t>
            </a:r>
          </a:p>
          <a:p>
            <a:pPr lvl="1"/>
            <a:r>
              <a:rPr lang="fr-FR" sz="1200" kern="1200" dirty="0">
                <a:solidFill>
                  <a:schemeClr val="tx1"/>
                </a:solidFill>
                <a:effectLst/>
                <a:latin typeface="+mn-lt"/>
                <a:ea typeface="+mn-ea"/>
                <a:cs typeface="+mn-cs"/>
              </a:rPr>
              <a:t>aux limites de la zone pressurisée (couples étanches) pour reprendre les efforts longitudinaux dus à la ∆P (traction lisses et revêtement).</a:t>
            </a:r>
          </a:p>
          <a:p>
            <a:r>
              <a:rPr lang="fr-FR" sz="1200" i="1" kern="1200" dirty="0">
                <a:solidFill>
                  <a:schemeClr val="tx1"/>
                </a:solidFill>
                <a:effectLst/>
                <a:latin typeface="+mn-lt"/>
                <a:ea typeface="+mn-ea"/>
                <a:cs typeface="+mn-cs"/>
              </a:rPr>
              <a:t>Figure 107 : Emplacements des cadres forts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25</a:t>
            </a:fld>
            <a:endParaRPr lang="fr-FR"/>
          </a:p>
        </p:txBody>
      </p:sp>
    </p:spTree>
    <p:extLst>
      <p:ext uri="{BB962C8B-B14F-4D97-AF65-F5344CB8AC3E}">
        <p14:creationId xmlns:p14="http://schemas.microsoft.com/office/powerpoint/2010/main" val="3019793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26</a:t>
            </a:fld>
            <a:endParaRPr lang="fr-FR"/>
          </a:p>
        </p:txBody>
      </p:sp>
    </p:spTree>
    <p:extLst>
      <p:ext uri="{BB962C8B-B14F-4D97-AF65-F5344CB8AC3E}">
        <p14:creationId xmlns:p14="http://schemas.microsoft.com/office/powerpoint/2010/main" val="207320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27</a:t>
            </a:fld>
            <a:endParaRPr lang="fr-FR"/>
          </a:p>
        </p:txBody>
      </p:sp>
    </p:spTree>
    <p:extLst>
      <p:ext uri="{BB962C8B-B14F-4D97-AF65-F5344CB8AC3E}">
        <p14:creationId xmlns:p14="http://schemas.microsoft.com/office/powerpoint/2010/main" val="190340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i="1" kern="1200" dirty="0">
              <a:solidFill>
                <a:schemeClr val="tx1"/>
              </a:solidFill>
              <a:effectLst/>
              <a:latin typeface="+mn-lt"/>
              <a:ea typeface="+mn-ea"/>
              <a:cs typeface="+mn-cs"/>
            </a:endParaRPr>
          </a:p>
          <a:p>
            <a:pPr lvl="0"/>
            <a:endParaRPr lang="fr-FR" sz="1200" i="1"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29</a:t>
            </a:fld>
            <a:endParaRPr lang="fr-FR"/>
          </a:p>
        </p:txBody>
      </p:sp>
    </p:spTree>
    <p:extLst>
      <p:ext uri="{BB962C8B-B14F-4D97-AF65-F5344CB8AC3E}">
        <p14:creationId xmlns:p14="http://schemas.microsoft.com/office/powerpoint/2010/main" val="2275684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30</a:t>
            </a:fld>
            <a:endParaRPr lang="fr-FR"/>
          </a:p>
        </p:txBody>
      </p:sp>
    </p:spTree>
    <p:extLst>
      <p:ext uri="{BB962C8B-B14F-4D97-AF65-F5344CB8AC3E}">
        <p14:creationId xmlns:p14="http://schemas.microsoft.com/office/powerpoint/2010/main" val="608124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34</a:t>
            </a:fld>
            <a:endParaRPr lang="fr-FR"/>
          </a:p>
        </p:txBody>
      </p:sp>
    </p:spTree>
    <p:extLst>
      <p:ext uri="{BB962C8B-B14F-4D97-AF65-F5344CB8AC3E}">
        <p14:creationId xmlns:p14="http://schemas.microsoft.com/office/powerpoint/2010/main" val="2518207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39</a:t>
            </a:fld>
            <a:endParaRPr lang="fr-FR"/>
          </a:p>
        </p:txBody>
      </p:sp>
    </p:spTree>
    <p:extLst>
      <p:ext uri="{BB962C8B-B14F-4D97-AF65-F5344CB8AC3E}">
        <p14:creationId xmlns:p14="http://schemas.microsoft.com/office/powerpoint/2010/main" val="2848785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5</a:t>
            </a:fld>
            <a:endParaRPr lang="fr-FR"/>
          </a:p>
        </p:txBody>
      </p:sp>
    </p:spTree>
    <p:extLst>
      <p:ext uri="{BB962C8B-B14F-4D97-AF65-F5344CB8AC3E}">
        <p14:creationId xmlns:p14="http://schemas.microsoft.com/office/powerpoint/2010/main" val="1042098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40</a:t>
            </a:fld>
            <a:endParaRPr lang="fr-FR"/>
          </a:p>
        </p:txBody>
      </p:sp>
    </p:spTree>
    <p:extLst>
      <p:ext uri="{BB962C8B-B14F-4D97-AF65-F5344CB8AC3E}">
        <p14:creationId xmlns:p14="http://schemas.microsoft.com/office/powerpoint/2010/main" val="899248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i="1"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42</a:t>
            </a:fld>
            <a:endParaRPr lang="fr-FR"/>
          </a:p>
        </p:txBody>
      </p:sp>
    </p:spTree>
    <p:extLst>
      <p:ext uri="{BB962C8B-B14F-4D97-AF65-F5344CB8AC3E}">
        <p14:creationId xmlns:p14="http://schemas.microsoft.com/office/powerpoint/2010/main" val="2151895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45</a:t>
            </a:fld>
            <a:endParaRPr lang="fr-FR"/>
          </a:p>
        </p:txBody>
      </p:sp>
    </p:spTree>
    <p:extLst>
      <p:ext uri="{BB962C8B-B14F-4D97-AF65-F5344CB8AC3E}">
        <p14:creationId xmlns:p14="http://schemas.microsoft.com/office/powerpoint/2010/main" val="278778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46</a:t>
            </a:fld>
            <a:endParaRPr lang="fr-FR"/>
          </a:p>
        </p:txBody>
      </p:sp>
    </p:spTree>
    <p:extLst>
      <p:ext uri="{BB962C8B-B14F-4D97-AF65-F5344CB8AC3E}">
        <p14:creationId xmlns:p14="http://schemas.microsoft.com/office/powerpoint/2010/main" val="347682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47</a:t>
            </a:fld>
            <a:endParaRPr lang="fr-FR"/>
          </a:p>
        </p:txBody>
      </p:sp>
    </p:spTree>
    <p:extLst>
      <p:ext uri="{BB962C8B-B14F-4D97-AF65-F5344CB8AC3E}">
        <p14:creationId xmlns:p14="http://schemas.microsoft.com/office/powerpoint/2010/main" val="90265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endParaRPr lang="fr-FR" dirty="0"/>
              </a:p>
            </p:txBody>
          </p:sp>
        </mc:Choice>
        <mc:Fallback xmlns="">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Isolation thermique et acoustique</a:t>
                </a:r>
              </a:p>
              <a:p>
                <a:r>
                  <a:rPr lang="fr-FR" sz="1200" kern="1200" dirty="0">
                    <a:solidFill>
                      <a:schemeClr val="tx1"/>
                    </a:solidFill>
                    <a:effectLst/>
                    <a:latin typeface="+mn-lt"/>
                    <a:ea typeface="+mn-ea"/>
                    <a:cs typeface="+mn-cs"/>
                  </a:rPr>
                  <a:t>Le but de l’insonorisation d’un avion commercial est de diminuer le niveau du bruit à l’intérieur de la cabine, alors qu’il existe des foyers de bruits et de vibrations très intenses situés à peu de distance et liés mécaniquement au fuselage. On y arrive, dans une certaine mesure, d’une part, en agissant sur les sources de bruit et d’autre part, en isolant la cabine.</a:t>
                </a:r>
              </a:p>
              <a:p>
                <a:r>
                  <a:rPr lang="fr-FR" sz="1200" kern="1200" dirty="0">
                    <a:solidFill>
                      <a:schemeClr val="tx1"/>
                    </a:solidFill>
                    <a:effectLst/>
                    <a:latin typeface="+mn-lt"/>
                    <a:ea typeface="+mn-ea"/>
                    <a:cs typeface="+mn-cs"/>
                  </a:rPr>
                  <a:t>L’intensité d’un bruit se caractérise par son rapport en décibels avec un niveau de référence. Elle est donc mesurée par un nombre N tel que :</a:t>
                </a:r>
              </a:p>
              <a:p>
                <a:r>
                  <a:rPr lang="fr-FR" sz="1200" i="0" kern="1200">
                    <a:solidFill>
                      <a:schemeClr val="tx1"/>
                    </a:solidFill>
                    <a:effectLst/>
                    <a:latin typeface="+mn-lt"/>
                    <a:ea typeface="+mn-ea"/>
                    <a:cs typeface="+mn-cs"/>
                  </a:rPr>
                  <a:t>𝑁_𝑑𝑏  = 10 〖𝑙𝑜𝑔〗_10  ((𝐸𝑛𝑒𝑟𝑔𝑖𝑒 𝑑𝑢 𝑏𝑟𝑢𝑖𝑡 à é𝑡𝑢𝑑𝑖𝑒𝑟)/(Energie du bruit de base))</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bruit choisi comme base correspond à une variation de pression de 1 millibar.</a:t>
                </a:r>
              </a:p>
              <a:p>
                <a:r>
                  <a:rPr lang="fr-FR" sz="1200" kern="1200" dirty="0">
                    <a:solidFill>
                      <a:schemeClr val="tx1"/>
                    </a:solidFill>
                    <a:effectLst/>
                    <a:latin typeface="+mn-lt"/>
                    <a:ea typeface="+mn-ea"/>
                    <a:cs typeface="+mn-cs"/>
                  </a:rPr>
                  <a:t>Les sons ne sont pas également audibles quelle que soit la fréquence. En dessous d’un certain niveau variable avec la fréquence et exprimé en décibels : 30, on n’entend rien ; au-dessus d’un certain niveau : 120 </a:t>
                </a:r>
                <a:r>
                  <a:rPr lang="fr-FR" sz="1200" kern="1200" dirty="0" err="1">
                    <a:solidFill>
                      <a:schemeClr val="tx1"/>
                    </a:solidFill>
                    <a:effectLst/>
                    <a:latin typeface="+mn-lt"/>
                    <a:ea typeface="+mn-ea"/>
                    <a:cs typeface="+mn-cs"/>
                  </a:rPr>
                  <a:t>db</a:t>
                </a:r>
                <a:r>
                  <a:rPr lang="fr-FR" sz="1200" kern="1200" dirty="0">
                    <a:solidFill>
                      <a:schemeClr val="tx1"/>
                    </a:solidFill>
                    <a:effectLst/>
                    <a:latin typeface="+mn-lt"/>
                    <a:ea typeface="+mn-ea"/>
                    <a:cs typeface="+mn-cs"/>
                  </a:rPr>
                  <a:t>, on n’a plus la sensation du son, mais seulement une douleur (sensation de pointe dans les oreilles).</a:t>
                </a:r>
              </a:p>
              <a:p>
                <a:r>
                  <a:rPr lang="fr-FR" sz="1200" kern="1200" dirty="0">
                    <a:solidFill>
                      <a:schemeClr val="tx1"/>
                    </a:solidFill>
                    <a:effectLst/>
                    <a:latin typeface="+mn-lt"/>
                    <a:ea typeface="+mn-ea"/>
                    <a:cs typeface="+mn-cs"/>
                  </a:rPr>
                  <a:t>L’intensité du bruit dans une cabine pressurisée doit être de l’ordre de 50 </a:t>
                </a:r>
                <a:r>
                  <a:rPr lang="fr-FR" sz="1200" kern="1200" dirty="0" err="1">
                    <a:solidFill>
                      <a:schemeClr val="tx1"/>
                    </a:solidFill>
                    <a:effectLst/>
                    <a:latin typeface="+mn-lt"/>
                    <a:ea typeface="+mn-ea"/>
                    <a:cs typeface="+mn-cs"/>
                  </a:rPr>
                  <a:t>db</a:t>
                </a:r>
                <a:r>
                  <a:rPr lang="fr-FR" sz="1200" kern="1200" dirty="0">
                    <a:solidFill>
                      <a:schemeClr val="tx1"/>
                    </a:solidFill>
                    <a:effectLst/>
                    <a:latin typeface="+mn-lt"/>
                    <a:ea typeface="+mn-ea"/>
                    <a:cs typeface="+mn-cs"/>
                  </a:rPr>
                  <a:t>. L’atténuation du bruit de revêtement est obtenue par des matelas de « laine de verre microlite AA » fixés par des filets et des crochets sur les panneaux intérieurs de la cabine.</a:t>
                </a:r>
              </a:p>
              <a:p>
                <a:r>
                  <a:rPr lang="fr-FR" sz="1200" kern="1200" dirty="0">
                    <a:solidFill>
                      <a:schemeClr val="tx1"/>
                    </a:solidFill>
                    <a:effectLst/>
                    <a:latin typeface="+mn-lt"/>
                    <a:ea typeface="+mn-ea"/>
                    <a:cs typeface="+mn-cs"/>
                  </a:rPr>
                  <a:t>Les canalisations de conditionnement d’air constituent de longs tuyaux d’orgue prêts à résonner; ils sont isolés par de la laine de verre « </a:t>
                </a:r>
                <a:r>
                  <a:rPr lang="fr-FR" sz="1200" kern="1200" dirty="0" err="1">
                    <a:solidFill>
                      <a:schemeClr val="tx1"/>
                    </a:solidFill>
                    <a:effectLst/>
                    <a:latin typeface="+mn-lt"/>
                    <a:ea typeface="+mn-ea"/>
                    <a:cs typeface="+mn-cs"/>
                  </a:rPr>
                  <a:t>unbonded</a:t>
                </a:r>
                <a:r>
                  <a:rPr lang="fr-FR" sz="1200" kern="1200" dirty="0">
                    <a:solidFill>
                      <a:schemeClr val="tx1"/>
                    </a:solidFill>
                    <a:effectLst/>
                    <a:latin typeface="+mn-lt"/>
                    <a:ea typeface="+mn-ea"/>
                    <a:cs typeface="+mn-cs"/>
                  </a:rPr>
                  <a:t> B </a:t>
                </a:r>
                <a:r>
                  <a:rPr lang="fr-FR" sz="1200" kern="1200" dirty="0" err="1">
                    <a:solidFill>
                      <a:schemeClr val="tx1"/>
                    </a:solidFill>
                    <a:effectLst/>
                    <a:latin typeface="+mn-lt"/>
                    <a:ea typeface="+mn-ea"/>
                    <a:cs typeface="+mn-cs"/>
                  </a:rPr>
                  <a:t>fiber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batt</a:t>
                </a:r>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Laine de verre microlite AA :</a:t>
                </a:r>
              </a:p>
              <a:p>
                <a:r>
                  <a:rPr lang="fr-FR" sz="1200" kern="1200" dirty="0">
                    <a:solidFill>
                      <a:schemeClr val="tx1"/>
                    </a:solidFill>
                    <a:effectLst/>
                    <a:latin typeface="+mn-lt"/>
                    <a:ea typeface="+mn-ea"/>
                    <a:cs typeface="+mn-cs"/>
                  </a:rPr>
                  <a:t>C’est un matériau composé de fibres de verre d’épaisseur moyenne de 1 micron, imprégné de 15 à 30 % de résine phénolique et traité contre l’absorption de l’eau, ce qui lui confère une qualité hydrophobique (livré en panneau).</a:t>
                </a:r>
              </a:p>
              <a:p>
                <a:pPr lvl="0"/>
                <a:r>
                  <a:rPr lang="fr-FR" sz="1200" kern="1200" dirty="0">
                    <a:solidFill>
                      <a:schemeClr val="tx1"/>
                    </a:solidFill>
                    <a:effectLst/>
                    <a:latin typeface="+mn-lt"/>
                    <a:ea typeface="+mn-ea"/>
                    <a:cs typeface="+mn-cs"/>
                  </a:rPr>
                  <a:t>température d’utilisation : inférieure à 180°C ;</a:t>
                </a:r>
              </a:p>
              <a:p>
                <a:pPr lvl="0"/>
                <a:r>
                  <a:rPr lang="fr-FR" sz="1200" kern="1200" dirty="0">
                    <a:solidFill>
                      <a:schemeClr val="tx1"/>
                    </a:solidFill>
                    <a:effectLst/>
                    <a:latin typeface="+mn-lt"/>
                    <a:ea typeface="+mn-ea"/>
                    <a:cs typeface="+mn-cs"/>
                  </a:rPr>
                  <a:t>couleur jaune;</a:t>
                </a:r>
              </a:p>
              <a:p>
                <a:pPr lvl="0"/>
                <a:r>
                  <a:rPr lang="fr-FR" sz="1200" kern="1200" dirty="0">
                    <a:solidFill>
                      <a:schemeClr val="tx1"/>
                    </a:solidFill>
                    <a:effectLst/>
                    <a:latin typeface="+mn-lt"/>
                    <a:ea typeface="+mn-ea"/>
                    <a:cs typeface="+mn-cs"/>
                  </a:rPr>
                  <a:t>masse spécifique 9,6 kg/m3 ;</a:t>
                </a:r>
              </a:p>
              <a:p>
                <a:pPr lvl="0"/>
                <a:r>
                  <a:rPr lang="fr-FR" sz="1200" kern="1200" dirty="0">
                    <a:solidFill>
                      <a:schemeClr val="tx1"/>
                    </a:solidFill>
                    <a:effectLst/>
                    <a:latin typeface="+mn-lt"/>
                    <a:ea typeface="+mn-ea"/>
                    <a:cs typeface="+mn-cs"/>
                  </a:rPr>
                  <a:t>matériau </a:t>
                </a:r>
                <a:r>
                  <a:rPr lang="fr-FR" sz="1200" kern="1200" dirty="0" err="1">
                    <a:solidFill>
                      <a:schemeClr val="tx1"/>
                    </a:solidFill>
                    <a:effectLst/>
                    <a:latin typeface="+mn-lt"/>
                    <a:ea typeface="+mn-ea"/>
                    <a:cs typeface="+mn-cs"/>
                  </a:rPr>
                  <a:t>auto-extinguible</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ne doit pas être utilisé dans les zones de fortes vibrations ;</a:t>
                </a:r>
              </a:p>
              <a:p>
                <a:pPr lvl="0"/>
                <a:r>
                  <a:rPr lang="fr-FR" sz="1200" kern="1200" dirty="0">
                    <a:solidFill>
                      <a:schemeClr val="tx1"/>
                    </a:solidFill>
                    <a:effectLst/>
                    <a:latin typeface="+mn-lt"/>
                    <a:ea typeface="+mn-ea"/>
                    <a:cs typeface="+mn-cs"/>
                  </a:rPr>
                  <a:t>n’est pas corrosif au contact de l’acier et de l’aluminium ;</a:t>
                </a:r>
              </a:p>
              <a:p>
                <a:pPr lvl="0"/>
                <a:r>
                  <a:rPr lang="fr-FR" sz="1200" kern="1200" dirty="0">
                    <a:solidFill>
                      <a:schemeClr val="tx1"/>
                    </a:solidFill>
                    <a:effectLst/>
                    <a:latin typeface="+mn-lt"/>
                    <a:ea typeface="+mn-ea"/>
                    <a:cs typeface="+mn-cs"/>
                  </a:rPr>
                  <a:t>imputrescible.</a:t>
                </a:r>
              </a:p>
              <a:p>
                <a:r>
                  <a:rPr lang="fr-FR" sz="1200" kern="1200" dirty="0">
                    <a:solidFill>
                      <a:schemeClr val="tx1"/>
                    </a:solidFill>
                    <a:effectLst/>
                    <a:latin typeface="+mn-lt"/>
                    <a:ea typeface="+mn-ea"/>
                    <a:cs typeface="+mn-cs"/>
                  </a:rPr>
                  <a:t>Laine de verre « </a:t>
                </a:r>
                <a:r>
                  <a:rPr lang="fr-FR" sz="1200" kern="1200" dirty="0" err="1">
                    <a:solidFill>
                      <a:schemeClr val="tx1"/>
                    </a:solidFill>
                    <a:effectLst/>
                    <a:latin typeface="+mn-lt"/>
                    <a:ea typeface="+mn-ea"/>
                    <a:cs typeface="+mn-cs"/>
                  </a:rPr>
                  <a:t>unbonded</a:t>
                </a:r>
                <a:r>
                  <a:rPr lang="fr-FR" sz="1200" kern="1200" dirty="0">
                    <a:solidFill>
                      <a:schemeClr val="tx1"/>
                    </a:solidFill>
                    <a:effectLst/>
                    <a:latin typeface="+mn-lt"/>
                    <a:ea typeface="+mn-ea"/>
                    <a:cs typeface="+mn-cs"/>
                  </a:rPr>
                  <a:t> B </a:t>
                </a:r>
                <a:r>
                  <a:rPr lang="fr-FR" sz="1200" kern="1200" dirty="0" err="1">
                    <a:solidFill>
                      <a:schemeClr val="tx1"/>
                    </a:solidFill>
                    <a:effectLst/>
                    <a:latin typeface="+mn-lt"/>
                    <a:ea typeface="+mn-ea"/>
                    <a:cs typeface="+mn-cs"/>
                  </a:rPr>
                  <a:t>fiber</a:t>
                </a:r>
                <a:r>
                  <a:rPr lang="fr-FR" sz="1200" kern="1200" dirty="0">
                    <a:solidFill>
                      <a:schemeClr val="tx1"/>
                    </a:solidFill>
                    <a:effectLst/>
                    <a:latin typeface="+mn-lt"/>
                    <a:ea typeface="+mn-ea"/>
                    <a:cs typeface="+mn-cs"/>
                  </a:rPr>
                  <a:t> glass » :</a:t>
                </a:r>
              </a:p>
              <a:p>
                <a:r>
                  <a:rPr lang="fr-FR" sz="1200" kern="1200" dirty="0">
                    <a:solidFill>
                      <a:schemeClr val="tx1"/>
                    </a:solidFill>
                    <a:effectLst/>
                    <a:latin typeface="+mn-lt"/>
                    <a:ea typeface="+mn-ea"/>
                    <a:cs typeface="+mn-cs"/>
                  </a:rPr>
                  <a:t>C’est un matériau composé exclusivement de fils de verres de 2,5 à 38 microns non enzymés, liés mécaniquement au moment de la fabrication (livré en rouleaux).</a:t>
                </a:r>
              </a:p>
              <a:p>
                <a:pPr lvl="0"/>
                <a:r>
                  <a:rPr lang="fr-FR" sz="1200" kern="1200" dirty="0">
                    <a:solidFill>
                      <a:schemeClr val="tx1"/>
                    </a:solidFill>
                    <a:effectLst/>
                    <a:latin typeface="+mn-lt"/>
                    <a:ea typeface="+mn-ea"/>
                    <a:cs typeface="+mn-cs"/>
                  </a:rPr>
                  <a:t>température d’utilisation : inférieure à 450°C ;</a:t>
                </a:r>
              </a:p>
              <a:p>
                <a:pPr lvl="0"/>
                <a:r>
                  <a:rPr lang="fr-FR" sz="1200" kern="1200" dirty="0">
                    <a:solidFill>
                      <a:schemeClr val="tx1"/>
                    </a:solidFill>
                    <a:effectLst/>
                    <a:latin typeface="+mn-lt"/>
                    <a:ea typeface="+mn-ea"/>
                    <a:cs typeface="+mn-cs"/>
                  </a:rPr>
                  <a:t>masse spécifique : 7,7 kg/m3 ;</a:t>
                </a:r>
              </a:p>
              <a:p>
                <a:pPr lvl="0"/>
                <a:r>
                  <a:rPr lang="fr-FR" sz="1200" kern="1200" dirty="0">
                    <a:solidFill>
                      <a:schemeClr val="tx1"/>
                    </a:solidFill>
                    <a:effectLst/>
                    <a:latin typeface="+mn-lt"/>
                    <a:ea typeface="+mn-ea"/>
                    <a:cs typeface="+mn-cs"/>
                  </a:rPr>
                  <a:t>matériau </a:t>
                </a:r>
                <a:r>
                  <a:rPr lang="fr-FR" sz="1200" kern="1200" dirty="0" err="1">
                    <a:solidFill>
                      <a:schemeClr val="tx1"/>
                    </a:solidFill>
                    <a:effectLst/>
                    <a:latin typeface="+mn-lt"/>
                    <a:ea typeface="+mn-ea"/>
                    <a:cs typeface="+mn-cs"/>
                  </a:rPr>
                  <a:t>auto-extinguible</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n’ est pas corrosif au contact de l’acier et de l’aluminium.</a:t>
                </a:r>
              </a:p>
              <a:p>
                <a:r>
                  <a:rPr lang="fr-FR" sz="1200" i="1" kern="1200" dirty="0">
                    <a:solidFill>
                      <a:schemeClr val="tx1"/>
                    </a:solidFill>
                    <a:effectLst/>
                    <a:latin typeface="+mn-lt"/>
                    <a:ea typeface="+mn-ea"/>
                    <a:cs typeface="+mn-cs"/>
                  </a:rPr>
                  <a:t>Figure 118: L’atténuation du bruit de revêtement par des matelas</a:t>
                </a:r>
              </a:p>
              <a:p>
                <a:endParaRPr lang="fr-FR" dirty="0"/>
              </a:p>
            </p:txBody>
          </p:sp>
        </mc:Fallback>
      </mc:AlternateContent>
      <p:sp>
        <p:nvSpPr>
          <p:cNvPr id="4" name="Espace réservé du numéro de diapositive 3"/>
          <p:cNvSpPr>
            <a:spLocks noGrp="1"/>
          </p:cNvSpPr>
          <p:nvPr>
            <p:ph type="sldNum" sz="quarter" idx="5"/>
          </p:nvPr>
        </p:nvSpPr>
        <p:spPr/>
        <p:txBody>
          <a:bodyPr/>
          <a:lstStyle/>
          <a:p>
            <a:fld id="{F5C81777-660E-4DAA-B76C-002EDF616621}" type="slidenum">
              <a:rPr lang="fr-FR" smtClean="0"/>
              <a:t>48</a:t>
            </a:fld>
            <a:endParaRPr lang="fr-FR"/>
          </a:p>
        </p:txBody>
      </p:sp>
    </p:spTree>
    <p:extLst>
      <p:ext uri="{BB962C8B-B14F-4D97-AF65-F5344CB8AC3E}">
        <p14:creationId xmlns:p14="http://schemas.microsoft.com/office/powerpoint/2010/main" val="806316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endParaRPr lang="fr-FR" dirty="0"/>
              </a:p>
            </p:txBody>
          </p:sp>
        </mc:Choice>
        <mc:Fallback xmlns="">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Isolation thermique et acoustique</a:t>
                </a:r>
              </a:p>
              <a:p>
                <a:r>
                  <a:rPr lang="fr-FR" sz="1200" kern="1200" dirty="0">
                    <a:solidFill>
                      <a:schemeClr val="tx1"/>
                    </a:solidFill>
                    <a:effectLst/>
                    <a:latin typeface="+mn-lt"/>
                    <a:ea typeface="+mn-ea"/>
                    <a:cs typeface="+mn-cs"/>
                  </a:rPr>
                  <a:t>Le but de l’insonorisation d’un avion commercial est de diminuer le niveau du bruit à l’intérieur de la cabine, alors qu’il existe des foyers de bruits et de vibrations très intenses situés à peu de distance et liés mécaniquement au fuselage. On y arrive, dans une certaine mesure, d’une part, en agissant sur les sources de bruit et d’autre part, en isolant la cabine.</a:t>
                </a:r>
              </a:p>
              <a:p>
                <a:r>
                  <a:rPr lang="fr-FR" sz="1200" kern="1200" dirty="0">
                    <a:solidFill>
                      <a:schemeClr val="tx1"/>
                    </a:solidFill>
                    <a:effectLst/>
                    <a:latin typeface="+mn-lt"/>
                    <a:ea typeface="+mn-ea"/>
                    <a:cs typeface="+mn-cs"/>
                  </a:rPr>
                  <a:t>L’intensité d’un bruit se caractérise par son rapport en décibels avec un niveau de référence. Elle est donc mesurée par un nombre N tel que :</a:t>
                </a:r>
              </a:p>
              <a:p>
                <a:r>
                  <a:rPr lang="fr-FR" sz="1200" i="0" kern="1200">
                    <a:solidFill>
                      <a:schemeClr val="tx1"/>
                    </a:solidFill>
                    <a:effectLst/>
                    <a:latin typeface="+mn-lt"/>
                    <a:ea typeface="+mn-ea"/>
                    <a:cs typeface="+mn-cs"/>
                  </a:rPr>
                  <a:t>𝑁_𝑑𝑏  = 10 〖𝑙𝑜𝑔〗_10  ((𝐸𝑛𝑒𝑟𝑔𝑖𝑒 𝑑𝑢 𝑏𝑟𝑢𝑖𝑡 à é𝑡𝑢𝑑𝑖𝑒𝑟)/(Energie du bruit de base))</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bruit choisi comme base correspond à une variation de pression de 1 millibar.</a:t>
                </a:r>
              </a:p>
              <a:p>
                <a:r>
                  <a:rPr lang="fr-FR" sz="1200" kern="1200" dirty="0">
                    <a:solidFill>
                      <a:schemeClr val="tx1"/>
                    </a:solidFill>
                    <a:effectLst/>
                    <a:latin typeface="+mn-lt"/>
                    <a:ea typeface="+mn-ea"/>
                    <a:cs typeface="+mn-cs"/>
                  </a:rPr>
                  <a:t>Les sons ne sont pas également audibles quelle que soit la fréquence. En dessous d’un certain niveau variable avec la fréquence et exprimé en décibels : 30, on n’entend rien ; au-dessus d’un certain niveau : 120 </a:t>
                </a:r>
                <a:r>
                  <a:rPr lang="fr-FR" sz="1200" kern="1200" dirty="0" err="1">
                    <a:solidFill>
                      <a:schemeClr val="tx1"/>
                    </a:solidFill>
                    <a:effectLst/>
                    <a:latin typeface="+mn-lt"/>
                    <a:ea typeface="+mn-ea"/>
                    <a:cs typeface="+mn-cs"/>
                  </a:rPr>
                  <a:t>db</a:t>
                </a:r>
                <a:r>
                  <a:rPr lang="fr-FR" sz="1200" kern="1200" dirty="0">
                    <a:solidFill>
                      <a:schemeClr val="tx1"/>
                    </a:solidFill>
                    <a:effectLst/>
                    <a:latin typeface="+mn-lt"/>
                    <a:ea typeface="+mn-ea"/>
                    <a:cs typeface="+mn-cs"/>
                  </a:rPr>
                  <a:t>, on n’a plus la sensation du son, mais seulement une douleur (sensation de pointe dans les oreilles).</a:t>
                </a:r>
              </a:p>
              <a:p>
                <a:r>
                  <a:rPr lang="fr-FR" sz="1200" kern="1200" dirty="0">
                    <a:solidFill>
                      <a:schemeClr val="tx1"/>
                    </a:solidFill>
                    <a:effectLst/>
                    <a:latin typeface="+mn-lt"/>
                    <a:ea typeface="+mn-ea"/>
                    <a:cs typeface="+mn-cs"/>
                  </a:rPr>
                  <a:t>L’intensité du bruit dans une cabine pressurisée doit être de l’ordre de 50 </a:t>
                </a:r>
                <a:r>
                  <a:rPr lang="fr-FR" sz="1200" kern="1200" dirty="0" err="1">
                    <a:solidFill>
                      <a:schemeClr val="tx1"/>
                    </a:solidFill>
                    <a:effectLst/>
                    <a:latin typeface="+mn-lt"/>
                    <a:ea typeface="+mn-ea"/>
                    <a:cs typeface="+mn-cs"/>
                  </a:rPr>
                  <a:t>db</a:t>
                </a:r>
                <a:r>
                  <a:rPr lang="fr-FR" sz="1200" kern="1200" dirty="0">
                    <a:solidFill>
                      <a:schemeClr val="tx1"/>
                    </a:solidFill>
                    <a:effectLst/>
                    <a:latin typeface="+mn-lt"/>
                    <a:ea typeface="+mn-ea"/>
                    <a:cs typeface="+mn-cs"/>
                  </a:rPr>
                  <a:t>. L’atténuation du bruit de revêtement est obtenue par des matelas de « laine de verre microlite AA » fixés par des filets et des crochets sur les panneaux intérieurs de la cabine.</a:t>
                </a:r>
              </a:p>
              <a:p>
                <a:r>
                  <a:rPr lang="fr-FR" sz="1200" kern="1200" dirty="0">
                    <a:solidFill>
                      <a:schemeClr val="tx1"/>
                    </a:solidFill>
                    <a:effectLst/>
                    <a:latin typeface="+mn-lt"/>
                    <a:ea typeface="+mn-ea"/>
                    <a:cs typeface="+mn-cs"/>
                  </a:rPr>
                  <a:t>Les canalisations de conditionnement d’air constituent de longs tuyaux d’orgue prêts à résonner; ils sont isolés par de la laine de verre « </a:t>
                </a:r>
                <a:r>
                  <a:rPr lang="fr-FR" sz="1200" kern="1200" dirty="0" err="1">
                    <a:solidFill>
                      <a:schemeClr val="tx1"/>
                    </a:solidFill>
                    <a:effectLst/>
                    <a:latin typeface="+mn-lt"/>
                    <a:ea typeface="+mn-ea"/>
                    <a:cs typeface="+mn-cs"/>
                  </a:rPr>
                  <a:t>unbonded</a:t>
                </a:r>
                <a:r>
                  <a:rPr lang="fr-FR" sz="1200" kern="1200" dirty="0">
                    <a:solidFill>
                      <a:schemeClr val="tx1"/>
                    </a:solidFill>
                    <a:effectLst/>
                    <a:latin typeface="+mn-lt"/>
                    <a:ea typeface="+mn-ea"/>
                    <a:cs typeface="+mn-cs"/>
                  </a:rPr>
                  <a:t> B </a:t>
                </a:r>
                <a:r>
                  <a:rPr lang="fr-FR" sz="1200" kern="1200" dirty="0" err="1">
                    <a:solidFill>
                      <a:schemeClr val="tx1"/>
                    </a:solidFill>
                    <a:effectLst/>
                    <a:latin typeface="+mn-lt"/>
                    <a:ea typeface="+mn-ea"/>
                    <a:cs typeface="+mn-cs"/>
                  </a:rPr>
                  <a:t>fiber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batt</a:t>
                </a:r>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Laine de verre microlite AA :</a:t>
                </a:r>
              </a:p>
              <a:p>
                <a:r>
                  <a:rPr lang="fr-FR" sz="1200" kern="1200" dirty="0">
                    <a:solidFill>
                      <a:schemeClr val="tx1"/>
                    </a:solidFill>
                    <a:effectLst/>
                    <a:latin typeface="+mn-lt"/>
                    <a:ea typeface="+mn-ea"/>
                    <a:cs typeface="+mn-cs"/>
                  </a:rPr>
                  <a:t>C’est un matériau composé de fibres de verre d’épaisseur moyenne de 1 micron, imprégné de 15 à 30 % de résine phénolique et traité contre l’absorption de l’eau, ce qui lui confère une qualité hydrophobique (livré en panneau).</a:t>
                </a:r>
              </a:p>
              <a:p>
                <a:pPr lvl="0"/>
                <a:r>
                  <a:rPr lang="fr-FR" sz="1200" kern="1200" dirty="0">
                    <a:solidFill>
                      <a:schemeClr val="tx1"/>
                    </a:solidFill>
                    <a:effectLst/>
                    <a:latin typeface="+mn-lt"/>
                    <a:ea typeface="+mn-ea"/>
                    <a:cs typeface="+mn-cs"/>
                  </a:rPr>
                  <a:t>température d’utilisation : inférieure à 180°C ;</a:t>
                </a:r>
              </a:p>
              <a:p>
                <a:pPr lvl="0"/>
                <a:r>
                  <a:rPr lang="fr-FR" sz="1200" kern="1200" dirty="0">
                    <a:solidFill>
                      <a:schemeClr val="tx1"/>
                    </a:solidFill>
                    <a:effectLst/>
                    <a:latin typeface="+mn-lt"/>
                    <a:ea typeface="+mn-ea"/>
                    <a:cs typeface="+mn-cs"/>
                  </a:rPr>
                  <a:t>couleur jaune;</a:t>
                </a:r>
              </a:p>
              <a:p>
                <a:pPr lvl="0"/>
                <a:r>
                  <a:rPr lang="fr-FR" sz="1200" kern="1200" dirty="0">
                    <a:solidFill>
                      <a:schemeClr val="tx1"/>
                    </a:solidFill>
                    <a:effectLst/>
                    <a:latin typeface="+mn-lt"/>
                    <a:ea typeface="+mn-ea"/>
                    <a:cs typeface="+mn-cs"/>
                  </a:rPr>
                  <a:t>masse spécifique 9,6 kg/m3 ;</a:t>
                </a:r>
              </a:p>
              <a:p>
                <a:pPr lvl="0"/>
                <a:r>
                  <a:rPr lang="fr-FR" sz="1200" kern="1200" dirty="0">
                    <a:solidFill>
                      <a:schemeClr val="tx1"/>
                    </a:solidFill>
                    <a:effectLst/>
                    <a:latin typeface="+mn-lt"/>
                    <a:ea typeface="+mn-ea"/>
                    <a:cs typeface="+mn-cs"/>
                  </a:rPr>
                  <a:t>matériau </a:t>
                </a:r>
                <a:r>
                  <a:rPr lang="fr-FR" sz="1200" kern="1200" dirty="0" err="1">
                    <a:solidFill>
                      <a:schemeClr val="tx1"/>
                    </a:solidFill>
                    <a:effectLst/>
                    <a:latin typeface="+mn-lt"/>
                    <a:ea typeface="+mn-ea"/>
                    <a:cs typeface="+mn-cs"/>
                  </a:rPr>
                  <a:t>auto-extinguible</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ne doit pas être utilisé dans les zones de fortes vibrations ;</a:t>
                </a:r>
              </a:p>
              <a:p>
                <a:pPr lvl="0"/>
                <a:r>
                  <a:rPr lang="fr-FR" sz="1200" kern="1200" dirty="0">
                    <a:solidFill>
                      <a:schemeClr val="tx1"/>
                    </a:solidFill>
                    <a:effectLst/>
                    <a:latin typeface="+mn-lt"/>
                    <a:ea typeface="+mn-ea"/>
                    <a:cs typeface="+mn-cs"/>
                  </a:rPr>
                  <a:t>n’est pas corrosif au contact de l’acier et de l’aluminium ;</a:t>
                </a:r>
              </a:p>
              <a:p>
                <a:pPr lvl="0"/>
                <a:r>
                  <a:rPr lang="fr-FR" sz="1200" kern="1200" dirty="0">
                    <a:solidFill>
                      <a:schemeClr val="tx1"/>
                    </a:solidFill>
                    <a:effectLst/>
                    <a:latin typeface="+mn-lt"/>
                    <a:ea typeface="+mn-ea"/>
                    <a:cs typeface="+mn-cs"/>
                  </a:rPr>
                  <a:t>imputrescible.</a:t>
                </a:r>
              </a:p>
              <a:p>
                <a:r>
                  <a:rPr lang="fr-FR" sz="1200" kern="1200" dirty="0">
                    <a:solidFill>
                      <a:schemeClr val="tx1"/>
                    </a:solidFill>
                    <a:effectLst/>
                    <a:latin typeface="+mn-lt"/>
                    <a:ea typeface="+mn-ea"/>
                    <a:cs typeface="+mn-cs"/>
                  </a:rPr>
                  <a:t>Laine de verre « </a:t>
                </a:r>
                <a:r>
                  <a:rPr lang="fr-FR" sz="1200" kern="1200" dirty="0" err="1">
                    <a:solidFill>
                      <a:schemeClr val="tx1"/>
                    </a:solidFill>
                    <a:effectLst/>
                    <a:latin typeface="+mn-lt"/>
                    <a:ea typeface="+mn-ea"/>
                    <a:cs typeface="+mn-cs"/>
                  </a:rPr>
                  <a:t>unbonded</a:t>
                </a:r>
                <a:r>
                  <a:rPr lang="fr-FR" sz="1200" kern="1200" dirty="0">
                    <a:solidFill>
                      <a:schemeClr val="tx1"/>
                    </a:solidFill>
                    <a:effectLst/>
                    <a:latin typeface="+mn-lt"/>
                    <a:ea typeface="+mn-ea"/>
                    <a:cs typeface="+mn-cs"/>
                  </a:rPr>
                  <a:t> B </a:t>
                </a:r>
                <a:r>
                  <a:rPr lang="fr-FR" sz="1200" kern="1200" dirty="0" err="1">
                    <a:solidFill>
                      <a:schemeClr val="tx1"/>
                    </a:solidFill>
                    <a:effectLst/>
                    <a:latin typeface="+mn-lt"/>
                    <a:ea typeface="+mn-ea"/>
                    <a:cs typeface="+mn-cs"/>
                  </a:rPr>
                  <a:t>fiber</a:t>
                </a:r>
                <a:r>
                  <a:rPr lang="fr-FR" sz="1200" kern="1200" dirty="0">
                    <a:solidFill>
                      <a:schemeClr val="tx1"/>
                    </a:solidFill>
                    <a:effectLst/>
                    <a:latin typeface="+mn-lt"/>
                    <a:ea typeface="+mn-ea"/>
                    <a:cs typeface="+mn-cs"/>
                  </a:rPr>
                  <a:t> glass » :</a:t>
                </a:r>
              </a:p>
              <a:p>
                <a:r>
                  <a:rPr lang="fr-FR" sz="1200" kern="1200" dirty="0">
                    <a:solidFill>
                      <a:schemeClr val="tx1"/>
                    </a:solidFill>
                    <a:effectLst/>
                    <a:latin typeface="+mn-lt"/>
                    <a:ea typeface="+mn-ea"/>
                    <a:cs typeface="+mn-cs"/>
                  </a:rPr>
                  <a:t>C’est un matériau composé exclusivement de fils de verres de 2,5 à 38 microns non enzymés, liés mécaniquement au moment de la fabrication (livré en rouleaux).</a:t>
                </a:r>
              </a:p>
              <a:p>
                <a:pPr lvl="0"/>
                <a:r>
                  <a:rPr lang="fr-FR" sz="1200" kern="1200" dirty="0">
                    <a:solidFill>
                      <a:schemeClr val="tx1"/>
                    </a:solidFill>
                    <a:effectLst/>
                    <a:latin typeface="+mn-lt"/>
                    <a:ea typeface="+mn-ea"/>
                    <a:cs typeface="+mn-cs"/>
                  </a:rPr>
                  <a:t>température d’utilisation : inférieure à 450°C ;</a:t>
                </a:r>
              </a:p>
              <a:p>
                <a:pPr lvl="0"/>
                <a:r>
                  <a:rPr lang="fr-FR" sz="1200" kern="1200" dirty="0">
                    <a:solidFill>
                      <a:schemeClr val="tx1"/>
                    </a:solidFill>
                    <a:effectLst/>
                    <a:latin typeface="+mn-lt"/>
                    <a:ea typeface="+mn-ea"/>
                    <a:cs typeface="+mn-cs"/>
                  </a:rPr>
                  <a:t>masse spécifique : 7,7 kg/m3 ;</a:t>
                </a:r>
              </a:p>
              <a:p>
                <a:pPr lvl="0"/>
                <a:r>
                  <a:rPr lang="fr-FR" sz="1200" kern="1200" dirty="0">
                    <a:solidFill>
                      <a:schemeClr val="tx1"/>
                    </a:solidFill>
                    <a:effectLst/>
                    <a:latin typeface="+mn-lt"/>
                    <a:ea typeface="+mn-ea"/>
                    <a:cs typeface="+mn-cs"/>
                  </a:rPr>
                  <a:t>matériau </a:t>
                </a:r>
                <a:r>
                  <a:rPr lang="fr-FR" sz="1200" kern="1200" dirty="0" err="1">
                    <a:solidFill>
                      <a:schemeClr val="tx1"/>
                    </a:solidFill>
                    <a:effectLst/>
                    <a:latin typeface="+mn-lt"/>
                    <a:ea typeface="+mn-ea"/>
                    <a:cs typeface="+mn-cs"/>
                  </a:rPr>
                  <a:t>auto-extinguible</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n’ est pas corrosif au contact de l’acier et de l’aluminium.</a:t>
                </a:r>
              </a:p>
              <a:p>
                <a:r>
                  <a:rPr lang="fr-FR" sz="1200" i="1" kern="1200" dirty="0">
                    <a:solidFill>
                      <a:schemeClr val="tx1"/>
                    </a:solidFill>
                    <a:effectLst/>
                    <a:latin typeface="+mn-lt"/>
                    <a:ea typeface="+mn-ea"/>
                    <a:cs typeface="+mn-cs"/>
                  </a:rPr>
                  <a:t>Figure 118: L’atténuation du bruit de revêtement par des matelas</a:t>
                </a:r>
              </a:p>
              <a:p>
                <a:endParaRPr lang="fr-FR" dirty="0"/>
              </a:p>
            </p:txBody>
          </p:sp>
        </mc:Fallback>
      </mc:AlternateContent>
      <p:sp>
        <p:nvSpPr>
          <p:cNvPr id="4" name="Espace réservé du numéro de diapositive 3"/>
          <p:cNvSpPr>
            <a:spLocks noGrp="1"/>
          </p:cNvSpPr>
          <p:nvPr>
            <p:ph type="sldNum" sz="quarter" idx="5"/>
          </p:nvPr>
        </p:nvSpPr>
        <p:spPr/>
        <p:txBody>
          <a:bodyPr/>
          <a:lstStyle/>
          <a:p>
            <a:fld id="{F5C81777-660E-4DAA-B76C-002EDF616621}" type="slidenum">
              <a:rPr lang="fr-FR" smtClean="0"/>
              <a:t>49</a:t>
            </a:fld>
            <a:endParaRPr lang="fr-FR"/>
          </a:p>
        </p:txBody>
      </p:sp>
    </p:spTree>
    <p:extLst>
      <p:ext uri="{BB962C8B-B14F-4D97-AF65-F5344CB8AC3E}">
        <p14:creationId xmlns:p14="http://schemas.microsoft.com/office/powerpoint/2010/main" val="2450203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endParaRPr lang="fr-FR" dirty="0"/>
              </a:p>
            </p:txBody>
          </p:sp>
        </mc:Choice>
        <mc:Fallback xmlns="">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Isolation thermique et acoustique</a:t>
                </a:r>
              </a:p>
              <a:p>
                <a:r>
                  <a:rPr lang="fr-FR" sz="1200" kern="1200" dirty="0">
                    <a:solidFill>
                      <a:schemeClr val="tx1"/>
                    </a:solidFill>
                    <a:effectLst/>
                    <a:latin typeface="+mn-lt"/>
                    <a:ea typeface="+mn-ea"/>
                    <a:cs typeface="+mn-cs"/>
                  </a:rPr>
                  <a:t>Le but de l’insonorisation d’un avion commercial est de diminuer le niveau du bruit à l’intérieur de la cabine, alors qu’il existe des foyers de bruits et de vibrations très intenses situés à peu de distance et liés mécaniquement au fuselage. On y arrive, dans une certaine mesure, d’une part, en agissant sur les sources de bruit et d’autre part, en isolant la cabine.</a:t>
                </a:r>
              </a:p>
              <a:p>
                <a:r>
                  <a:rPr lang="fr-FR" sz="1200" kern="1200" dirty="0">
                    <a:solidFill>
                      <a:schemeClr val="tx1"/>
                    </a:solidFill>
                    <a:effectLst/>
                    <a:latin typeface="+mn-lt"/>
                    <a:ea typeface="+mn-ea"/>
                    <a:cs typeface="+mn-cs"/>
                  </a:rPr>
                  <a:t>L’intensité d’un bruit se caractérise par son rapport en décibels avec un niveau de référence. Elle est donc mesurée par un nombre N tel que :</a:t>
                </a:r>
              </a:p>
              <a:p>
                <a:r>
                  <a:rPr lang="fr-FR" sz="1200" i="0" kern="1200">
                    <a:solidFill>
                      <a:schemeClr val="tx1"/>
                    </a:solidFill>
                    <a:effectLst/>
                    <a:latin typeface="+mn-lt"/>
                    <a:ea typeface="+mn-ea"/>
                    <a:cs typeface="+mn-cs"/>
                  </a:rPr>
                  <a:t>𝑁_𝑑𝑏  = 10 〖𝑙𝑜𝑔〗_10  ((𝐸𝑛𝑒𝑟𝑔𝑖𝑒 𝑑𝑢 𝑏𝑟𝑢𝑖𝑡 à é𝑡𝑢𝑑𝑖𝑒𝑟)/(Energie du bruit de base))</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bruit choisi comme base correspond à une variation de pression de 1 millibar.</a:t>
                </a:r>
              </a:p>
              <a:p>
                <a:r>
                  <a:rPr lang="fr-FR" sz="1200" kern="1200" dirty="0">
                    <a:solidFill>
                      <a:schemeClr val="tx1"/>
                    </a:solidFill>
                    <a:effectLst/>
                    <a:latin typeface="+mn-lt"/>
                    <a:ea typeface="+mn-ea"/>
                    <a:cs typeface="+mn-cs"/>
                  </a:rPr>
                  <a:t>Les sons ne sont pas également audibles quelle que soit la fréquence. En dessous d’un certain niveau variable avec la fréquence et exprimé en décibels : 30, on n’entend rien ; au-dessus d’un certain niveau : 120 </a:t>
                </a:r>
                <a:r>
                  <a:rPr lang="fr-FR" sz="1200" kern="1200" dirty="0" err="1">
                    <a:solidFill>
                      <a:schemeClr val="tx1"/>
                    </a:solidFill>
                    <a:effectLst/>
                    <a:latin typeface="+mn-lt"/>
                    <a:ea typeface="+mn-ea"/>
                    <a:cs typeface="+mn-cs"/>
                  </a:rPr>
                  <a:t>db</a:t>
                </a:r>
                <a:r>
                  <a:rPr lang="fr-FR" sz="1200" kern="1200" dirty="0">
                    <a:solidFill>
                      <a:schemeClr val="tx1"/>
                    </a:solidFill>
                    <a:effectLst/>
                    <a:latin typeface="+mn-lt"/>
                    <a:ea typeface="+mn-ea"/>
                    <a:cs typeface="+mn-cs"/>
                  </a:rPr>
                  <a:t>, on n’a plus la sensation du son, mais seulement une douleur (sensation de pointe dans les oreilles).</a:t>
                </a:r>
              </a:p>
              <a:p>
                <a:r>
                  <a:rPr lang="fr-FR" sz="1200" kern="1200" dirty="0">
                    <a:solidFill>
                      <a:schemeClr val="tx1"/>
                    </a:solidFill>
                    <a:effectLst/>
                    <a:latin typeface="+mn-lt"/>
                    <a:ea typeface="+mn-ea"/>
                    <a:cs typeface="+mn-cs"/>
                  </a:rPr>
                  <a:t>L’intensité du bruit dans une cabine pressurisée doit être de l’ordre de 50 </a:t>
                </a:r>
                <a:r>
                  <a:rPr lang="fr-FR" sz="1200" kern="1200" dirty="0" err="1">
                    <a:solidFill>
                      <a:schemeClr val="tx1"/>
                    </a:solidFill>
                    <a:effectLst/>
                    <a:latin typeface="+mn-lt"/>
                    <a:ea typeface="+mn-ea"/>
                    <a:cs typeface="+mn-cs"/>
                  </a:rPr>
                  <a:t>db</a:t>
                </a:r>
                <a:r>
                  <a:rPr lang="fr-FR" sz="1200" kern="1200" dirty="0">
                    <a:solidFill>
                      <a:schemeClr val="tx1"/>
                    </a:solidFill>
                    <a:effectLst/>
                    <a:latin typeface="+mn-lt"/>
                    <a:ea typeface="+mn-ea"/>
                    <a:cs typeface="+mn-cs"/>
                  </a:rPr>
                  <a:t>. L’atténuation du bruit de revêtement est obtenue par des matelas de « laine de verre microlite AA » fixés par des filets et des crochets sur les panneaux intérieurs de la cabine.</a:t>
                </a:r>
              </a:p>
              <a:p>
                <a:r>
                  <a:rPr lang="fr-FR" sz="1200" kern="1200" dirty="0">
                    <a:solidFill>
                      <a:schemeClr val="tx1"/>
                    </a:solidFill>
                    <a:effectLst/>
                    <a:latin typeface="+mn-lt"/>
                    <a:ea typeface="+mn-ea"/>
                    <a:cs typeface="+mn-cs"/>
                  </a:rPr>
                  <a:t>Les canalisations de conditionnement d’air constituent de longs tuyaux d’orgue prêts à résonner; ils sont isolés par de la laine de verre « </a:t>
                </a:r>
                <a:r>
                  <a:rPr lang="fr-FR" sz="1200" kern="1200" dirty="0" err="1">
                    <a:solidFill>
                      <a:schemeClr val="tx1"/>
                    </a:solidFill>
                    <a:effectLst/>
                    <a:latin typeface="+mn-lt"/>
                    <a:ea typeface="+mn-ea"/>
                    <a:cs typeface="+mn-cs"/>
                  </a:rPr>
                  <a:t>unbonded</a:t>
                </a:r>
                <a:r>
                  <a:rPr lang="fr-FR" sz="1200" kern="1200" dirty="0">
                    <a:solidFill>
                      <a:schemeClr val="tx1"/>
                    </a:solidFill>
                    <a:effectLst/>
                    <a:latin typeface="+mn-lt"/>
                    <a:ea typeface="+mn-ea"/>
                    <a:cs typeface="+mn-cs"/>
                  </a:rPr>
                  <a:t> B </a:t>
                </a:r>
                <a:r>
                  <a:rPr lang="fr-FR" sz="1200" kern="1200" dirty="0" err="1">
                    <a:solidFill>
                      <a:schemeClr val="tx1"/>
                    </a:solidFill>
                    <a:effectLst/>
                    <a:latin typeface="+mn-lt"/>
                    <a:ea typeface="+mn-ea"/>
                    <a:cs typeface="+mn-cs"/>
                  </a:rPr>
                  <a:t>fiber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batt</a:t>
                </a:r>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Laine de verre microlite AA :</a:t>
                </a:r>
              </a:p>
              <a:p>
                <a:r>
                  <a:rPr lang="fr-FR" sz="1200" kern="1200" dirty="0">
                    <a:solidFill>
                      <a:schemeClr val="tx1"/>
                    </a:solidFill>
                    <a:effectLst/>
                    <a:latin typeface="+mn-lt"/>
                    <a:ea typeface="+mn-ea"/>
                    <a:cs typeface="+mn-cs"/>
                  </a:rPr>
                  <a:t>C’est un matériau composé de fibres de verre d’épaisseur moyenne de 1 micron, imprégné de 15 à 30 % de résine phénolique et traité contre l’absorption de l’eau, ce qui lui confère une qualité hydrophobique (livré en panneau).</a:t>
                </a:r>
              </a:p>
              <a:p>
                <a:pPr lvl="0"/>
                <a:r>
                  <a:rPr lang="fr-FR" sz="1200" kern="1200" dirty="0">
                    <a:solidFill>
                      <a:schemeClr val="tx1"/>
                    </a:solidFill>
                    <a:effectLst/>
                    <a:latin typeface="+mn-lt"/>
                    <a:ea typeface="+mn-ea"/>
                    <a:cs typeface="+mn-cs"/>
                  </a:rPr>
                  <a:t>température d’utilisation : inférieure à 180°C ;</a:t>
                </a:r>
              </a:p>
              <a:p>
                <a:pPr lvl="0"/>
                <a:r>
                  <a:rPr lang="fr-FR" sz="1200" kern="1200" dirty="0">
                    <a:solidFill>
                      <a:schemeClr val="tx1"/>
                    </a:solidFill>
                    <a:effectLst/>
                    <a:latin typeface="+mn-lt"/>
                    <a:ea typeface="+mn-ea"/>
                    <a:cs typeface="+mn-cs"/>
                  </a:rPr>
                  <a:t>couleur jaune;</a:t>
                </a:r>
              </a:p>
              <a:p>
                <a:pPr lvl="0"/>
                <a:r>
                  <a:rPr lang="fr-FR" sz="1200" kern="1200" dirty="0">
                    <a:solidFill>
                      <a:schemeClr val="tx1"/>
                    </a:solidFill>
                    <a:effectLst/>
                    <a:latin typeface="+mn-lt"/>
                    <a:ea typeface="+mn-ea"/>
                    <a:cs typeface="+mn-cs"/>
                  </a:rPr>
                  <a:t>masse spécifique 9,6 kg/m3 ;</a:t>
                </a:r>
              </a:p>
              <a:p>
                <a:pPr lvl="0"/>
                <a:r>
                  <a:rPr lang="fr-FR" sz="1200" kern="1200" dirty="0">
                    <a:solidFill>
                      <a:schemeClr val="tx1"/>
                    </a:solidFill>
                    <a:effectLst/>
                    <a:latin typeface="+mn-lt"/>
                    <a:ea typeface="+mn-ea"/>
                    <a:cs typeface="+mn-cs"/>
                  </a:rPr>
                  <a:t>matériau </a:t>
                </a:r>
                <a:r>
                  <a:rPr lang="fr-FR" sz="1200" kern="1200" dirty="0" err="1">
                    <a:solidFill>
                      <a:schemeClr val="tx1"/>
                    </a:solidFill>
                    <a:effectLst/>
                    <a:latin typeface="+mn-lt"/>
                    <a:ea typeface="+mn-ea"/>
                    <a:cs typeface="+mn-cs"/>
                  </a:rPr>
                  <a:t>auto-extinguible</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ne doit pas être utilisé dans les zones de fortes vibrations ;</a:t>
                </a:r>
              </a:p>
              <a:p>
                <a:pPr lvl="0"/>
                <a:r>
                  <a:rPr lang="fr-FR" sz="1200" kern="1200" dirty="0">
                    <a:solidFill>
                      <a:schemeClr val="tx1"/>
                    </a:solidFill>
                    <a:effectLst/>
                    <a:latin typeface="+mn-lt"/>
                    <a:ea typeface="+mn-ea"/>
                    <a:cs typeface="+mn-cs"/>
                  </a:rPr>
                  <a:t>n’est pas corrosif au contact de l’acier et de l’aluminium ;</a:t>
                </a:r>
              </a:p>
              <a:p>
                <a:pPr lvl="0"/>
                <a:r>
                  <a:rPr lang="fr-FR" sz="1200" kern="1200" dirty="0">
                    <a:solidFill>
                      <a:schemeClr val="tx1"/>
                    </a:solidFill>
                    <a:effectLst/>
                    <a:latin typeface="+mn-lt"/>
                    <a:ea typeface="+mn-ea"/>
                    <a:cs typeface="+mn-cs"/>
                  </a:rPr>
                  <a:t>imputrescible.</a:t>
                </a:r>
              </a:p>
              <a:p>
                <a:r>
                  <a:rPr lang="fr-FR" sz="1200" kern="1200" dirty="0">
                    <a:solidFill>
                      <a:schemeClr val="tx1"/>
                    </a:solidFill>
                    <a:effectLst/>
                    <a:latin typeface="+mn-lt"/>
                    <a:ea typeface="+mn-ea"/>
                    <a:cs typeface="+mn-cs"/>
                  </a:rPr>
                  <a:t>Laine de verre « </a:t>
                </a:r>
                <a:r>
                  <a:rPr lang="fr-FR" sz="1200" kern="1200" dirty="0" err="1">
                    <a:solidFill>
                      <a:schemeClr val="tx1"/>
                    </a:solidFill>
                    <a:effectLst/>
                    <a:latin typeface="+mn-lt"/>
                    <a:ea typeface="+mn-ea"/>
                    <a:cs typeface="+mn-cs"/>
                  </a:rPr>
                  <a:t>unbonded</a:t>
                </a:r>
                <a:r>
                  <a:rPr lang="fr-FR" sz="1200" kern="1200" dirty="0">
                    <a:solidFill>
                      <a:schemeClr val="tx1"/>
                    </a:solidFill>
                    <a:effectLst/>
                    <a:latin typeface="+mn-lt"/>
                    <a:ea typeface="+mn-ea"/>
                    <a:cs typeface="+mn-cs"/>
                  </a:rPr>
                  <a:t> B </a:t>
                </a:r>
                <a:r>
                  <a:rPr lang="fr-FR" sz="1200" kern="1200" dirty="0" err="1">
                    <a:solidFill>
                      <a:schemeClr val="tx1"/>
                    </a:solidFill>
                    <a:effectLst/>
                    <a:latin typeface="+mn-lt"/>
                    <a:ea typeface="+mn-ea"/>
                    <a:cs typeface="+mn-cs"/>
                  </a:rPr>
                  <a:t>fiber</a:t>
                </a:r>
                <a:r>
                  <a:rPr lang="fr-FR" sz="1200" kern="1200" dirty="0">
                    <a:solidFill>
                      <a:schemeClr val="tx1"/>
                    </a:solidFill>
                    <a:effectLst/>
                    <a:latin typeface="+mn-lt"/>
                    <a:ea typeface="+mn-ea"/>
                    <a:cs typeface="+mn-cs"/>
                  </a:rPr>
                  <a:t> glass » :</a:t>
                </a:r>
              </a:p>
              <a:p>
                <a:r>
                  <a:rPr lang="fr-FR" sz="1200" kern="1200" dirty="0">
                    <a:solidFill>
                      <a:schemeClr val="tx1"/>
                    </a:solidFill>
                    <a:effectLst/>
                    <a:latin typeface="+mn-lt"/>
                    <a:ea typeface="+mn-ea"/>
                    <a:cs typeface="+mn-cs"/>
                  </a:rPr>
                  <a:t>C’est un matériau composé exclusivement de fils de verres de 2,5 à 38 microns non enzymés, liés mécaniquement au moment de la fabrication (livré en rouleaux).</a:t>
                </a:r>
              </a:p>
              <a:p>
                <a:pPr lvl="0"/>
                <a:r>
                  <a:rPr lang="fr-FR" sz="1200" kern="1200" dirty="0">
                    <a:solidFill>
                      <a:schemeClr val="tx1"/>
                    </a:solidFill>
                    <a:effectLst/>
                    <a:latin typeface="+mn-lt"/>
                    <a:ea typeface="+mn-ea"/>
                    <a:cs typeface="+mn-cs"/>
                  </a:rPr>
                  <a:t>température d’utilisation : inférieure à 450°C ;</a:t>
                </a:r>
              </a:p>
              <a:p>
                <a:pPr lvl="0"/>
                <a:r>
                  <a:rPr lang="fr-FR" sz="1200" kern="1200" dirty="0">
                    <a:solidFill>
                      <a:schemeClr val="tx1"/>
                    </a:solidFill>
                    <a:effectLst/>
                    <a:latin typeface="+mn-lt"/>
                    <a:ea typeface="+mn-ea"/>
                    <a:cs typeface="+mn-cs"/>
                  </a:rPr>
                  <a:t>masse spécifique : 7,7 kg/m3 ;</a:t>
                </a:r>
              </a:p>
              <a:p>
                <a:pPr lvl="0"/>
                <a:r>
                  <a:rPr lang="fr-FR" sz="1200" kern="1200" dirty="0">
                    <a:solidFill>
                      <a:schemeClr val="tx1"/>
                    </a:solidFill>
                    <a:effectLst/>
                    <a:latin typeface="+mn-lt"/>
                    <a:ea typeface="+mn-ea"/>
                    <a:cs typeface="+mn-cs"/>
                  </a:rPr>
                  <a:t>matériau </a:t>
                </a:r>
                <a:r>
                  <a:rPr lang="fr-FR" sz="1200" kern="1200" dirty="0" err="1">
                    <a:solidFill>
                      <a:schemeClr val="tx1"/>
                    </a:solidFill>
                    <a:effectLst/>
                    <a:latin typeface="+mn-lt"/>
                    <a:ea typeface="+mn-ea"/>
                    <a:cs typeface="+mn-cs"/>
                  </a:rPr>
                  <a:t>auto-extinguible</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n’ est pas corrosif au contact de l’acier et de l’aluminium.</a:t>
                </a:r>
              </a:p>
              <a:p>
                <a:r>
                  <a:rPr lang="fr-FR" sz="1200" i="1" kern="1200" dirty="0">
                    <a:solidFill>
                      <a:schemeClr val="tx1"/>
                    </a:solidFill>
                    <a:effectLst/>
                    <a:latin typeface="+mn-lt"/>
                    <a:ea typeface="+mn-ea"/>
                    <a:cs typeface="+mn-cs"/>
                  </a:rPr>
                  <a:t>Figure 118: L’atténuation du bruit de revêtement par des matelas</a:t>
                </a:r>
              </a:p>
              <a:p>
                <a:endParaRPr lang="fr-FR" dirty="0"/>
              </a:p>
            </p:txBody>
          </p:sp>
        </mc:Fallback>
      </mc:AlternateContent>
      <p:sp>
        <p:nvSpPr>
          <p:cNvPr id="4" name="Espace réservé du numéro de diapositive 3"/>
          <p:cNvSpPr>
            <a:spLocks noGrp="1"/>
          </p:cNvSpPr>
          <p:nvPr>
            <p:ph type="sldNum" sz="quarter" idx="5"/>
          </p:nvPr>
        </p:nvSpPr>
        <p:spPr/>
        <p:txBody>
          <a:bodyPr/>
          <a:lstStyle/>
          <a:p>
            <a:fld id="{F5C81777-660E-4DAA-B76C-002EDF616621}" type="slidenum">
              <a:rPr lang="fr-FR" smtClean="0"/>
              <a:t>50</a:t>
            </a:fld>
            <a:endParaRPr lang="fr-FR"/>
          </a:p>
        </p:txBody>
      </p:sp>
    </p:spTree>
    <p:extLst>
      <p:ext uri="{BB962C8B-B14F-4D97-AF65-F5344CB8AC3E}">
        <p14:creationId xmlns:p14="http://schemas.microsoft.com/office/powerpoint/2010/main" val="630197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endParaRPr lang="fr-FR" dirty="0"/>
              </a:p>
            </p:txBody>
          </p:sp>
        </mc:Choice>
        <mc:Fallback xmlns="">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Isolation thermique et acoustique</a:t>
                </a:r>
              </a:p>
              <a:p>
                <a:r>
                  <a:rPr lang="fr-FR" sz="1200" kern="1200" dirty="0">
                    <a:solidFill>
                      <a:schemeClr val="tx1"/>
                    </a:solidFill>
                    <a:effectLst/>
                    <a:latin typeface="+mn-lt"/>
                    <a:ea typeface="+mn-ea"/>
                    <a:cs typeface="+mn-cs"/>
                  </a:rPr>
                  <a:t>Le but de l’insonorisation d’un avion commercial est de diminuer le niveau du bruit à l’intérieur de la cabine, alors qu’il existe des foyers de bruits et de vibrations très intenses situés à peu de distance et liés mécaniquement au fuselage. On y arrive, dans une certaine mesure, d’une part, en agissant sur les sources de bruit et d’autre part, en isolant la cabine.</a:t>
                </a:r>
              </a:p>
              <a:p>
                <a:r>
                  <a:rPr lang="fr-FR" sz="1200" kern="1200" dirty="0">
                    <a:solidFill>
                      <a:schemeClr val="tx1"/>
                    </a:solidFill>
                    <a:effectLst/>
                    <a:latin typeface="+mn-lt"/>
                    <a:ea typeface="+mn-ea"/>
                    <a:cs typeface="+mn-cs"/>
                  </a:rPr>
                  <a:t>L’intensité d’un bruit se caractérise par son rapport en décibels avec un niveau de référence. Elle est donc mesurée par un nombre N tel que :</a:t>
                </a:r>
              </a:p>
              <a:p>
                <a:r>
                  <a:rPr lang="fr-FR" sz="1200" i="0" kern="1200">
                    <a:solidFill>
                      <a:schemeClr val="tx1"/>
                    </a:solidFill>
                    <a:effectLst/>
                    <a:latin typeface="+mn-lt"/>
                    <a:ea typeface="+mn-ea"/>
                    <a:cs typeface="+mn-cs"/>
                  </a:rPr>
                  <a:t>𝑁_𝑑𝑏  = 10 〖𝑙𝑜𝑔〗_10  ((𝐸𝑛𝑒𝑟𝑔𝑖𝑒 𝑑𝑢 𝑏𝑟𝑢𝑖𝑡 à é𝑡𝑢𝑑𝑖𝑒𝑟)/(Energie du bruit de base))</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bruit choisi comme base correspond à une variation de pression de 1 millibar.</a:t>
                </a:r>
              </a:p>
              <a:p>
                <a:r>
                  <a:rPr lang="fr-FR" sz="1200" kern="1200" dirty="0">
                    <a:solidFill>
                      <a:schemeClr val="tx1"/>
                    </a:solidFill>
                    <a:effectLst/>
                    <a:latin typeface="+mn-lt"/>
                    <a:ea typeface="+mn-ea"/>
                    <a:cs typeface="+mn-cs"/>
                  </a:rPr>
                  <a:t>Les sons ne sont pas également audibles quelle que soit la fréquence. En dessous d’un certain niveau variable avec la fréquence et exprimé en décibels : 30, on n’entend rien ; au-dessus d’un certain niveau : 120 </a:t>
                </a:r>
                <a:r>
                  <a:rPr lang="fr-FR" sz="1200" kern="1200" dirty="0" err="1">
                    <a:solidFill>
                      <a:schemeClr val="tx1"/>
                    </a:solidFill>
                    <a:effectLst/>
                    <a:latin typeface="+mn-lt"/>
                    <a:ea typeface="+mn-ea"/>
                    <a:cs typeface="+mn-cs"/>
                  </a:rPr>
                  <a:t>db</a:t>
                </a:r>
                <a:r>
                  <a:rPr lang="fr-FR" sz="1200" kern="1200" dirty="0">
                    <a:solidFill>
                      <a:schemeClr val="tx1"/>
                    </a:solidFill>
                    <a:effectLst/>
                    <a:latin typeface="+mn-lt"/>
                    <a:ea typeface="+mn-ea"/>
                    <a:cs typeface="+mn-cs"/>
                  </a:rPr>
                  <a:t>, on n’a plus la sensation du son, mais seulement une douleur (sensation de pointe dans les oreilles).</a:t>
                </a:r>
              </a:p>
              <a:p>
                <a:r>
                  <a:rPr lang="fr-FR" sz="1200" kern="1200" dirty="0">
                    <a:solidFill>
                      <a:schemeClr val="tx1"/>
                    </a:solidFill>
                    <a:effectLst/>
                    <a:latin typeface="+mn-lt"/>
                    <a:ea typeface="+mn-ea"/>
                    <a:cs typeface="+mn-cs"/>
                  </a:rPr>
                  <a:t>L’intensité du bruit dans une cabine pressurisée doit être de l’ordre de 50 </a:t>
                </a:r>
                <a:r>
                  <a:rPr lang="fr-FR" sz="1200" kern="1200" dirty="0" err="1">
                    <a:solidFill>
                      <a:schemeClr val="tx1"/>
                    </a:solidFill>
                    <a:effectLst/>
                    <a:latin typeface="+mn-lt"/>
                    <a:ea typeface="+mn-ea"/>
                    <a:cs typeface="+mn-cs"/>
                  </a:rPr>
                  <a:t>db</a:t>
                </a:r>
                <a:r>
                  <a:rPr lang="fr-FR" sz="1200" kern="1200" dirty="0">
                    <a:solidFill>
                      <a:schemeClr val="tx1"/>
                    </a:solidFill>
                    <a:effectLst/>
                    <a:latin typeface="+mn-lt"/>
                    <a:ea typeface="+mn-ea"/>
                    <a:cs typeface="+mn-cs"/>
                  </a:rPr>
                  <a:t>. L’atténuation du bruit de revêtement est obtenue par des matelas de « laine de verre microlite AA » fixés par des filets et des crochets sur les panneaux intérieurs de la cabine.</a:t>
                </a:r>
              </a:p>
              <a:p>
                <a:r>
                  <a:rPr lang="fr-FR" sz="1200" kern="1200" dirty="0">
                    <a:solidFill>
                      <a:schemeClr val="tx1"/>
                    </a:solidFill>
                    <a:effectLst/>
                    <a:latin typeface="+mn-lt"/>
                    <a:ea typeface="+mn-ea"/>
                    <a:cs typeface="+mn-cs"/>
                  </a:rPr>
                  <a:t>Les canalisations de conditionnement d’air constituent de longs tuyaux d’orgue prêts à résonner; ils sont isolés par de la laine de verre « </a:t>
                </a:r>
                <a:r>
                  <a:rPr lang="fr-FR" sz="1200" kern="1200" dirty="0" err="1">
                    <a:solidFill>
                      <a:schemeClr val="tx1"/>
                    </a:solidFill>
                    <a:effectLst/>
                    <a:latin typeface="+mn-lt"/>
                    <a:ea typeface="+mn-ea"/>
                    <a:cs typeface="+mn-cs"/>
                  </a:rPr>
                  <a:t>unbonded</a:t>
                </a:r>
                <a:r>
                  <a:rPr lang="fr-FR" sz="1200" kern="1200" dirty="0">
                    <a:solidFill>
                      <a:schemeClr val="tx1"/>
                    </a:solidFill>
                    <a:effectLst/>
                    <a:latin typeface="+mn-lt"/>
                    <a:ea typeface="+mn-ea"/>
                    <a:cs typeface="+mn-cs"/>
                  </a:rPr>
                  <a:t> B </a:t>
                </a:r>
                <a:r>
                  <a:rPr lang="fr-FR" sz="1200" kern="1200" dirty="0" err="1">
                    <a:solidFill>
                      <a:schemeClr val="tx1"/>
                    </a:solidFill>
                    <a:effectLst/>
                    <a:latin typeface="+mn-lt"/>
                    <a:ea typeface="+mn-ea"/>
                    <a:cs typeface="+mn-cs"/>
                  </a:rPr>
                  <a:t>fiber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batt</a:t>
                </a:r>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Laine de verre microlite AA :</a:t>
                </a:r>
              </a:p>
              <a:p>
                <a:r>
                  <a:rPr lang="fr-FR" sz="1200" kern="1200" dirty="0">
                    <a:solidFill>
                      <a:schemeClr val="tx1"/>
                    </a:solidFill>
                    <a:effectLst/>
                    <a:latin typeface="+mn-lt"/>
                    <a:ea typeface="+mn-ea"/>
                    <a:cs typeface="+mn-cs"/>
                  </a:rPr>
                  <a:t>C’est un matériau composé de fibres de verre d’épaisseur moyenne de 1 micron, imprégné de 15 à 30 % de résine phénolique et traité contre l’absorption de l’eau, ce qui lui confère une qualité hydrophobique (livré en panneau).</a:t>
                </a:r>
              </a:p>
              <a:p>
                <a:pPr lvl="0"/>
                <a:r>
                  <a:rPr lang="fr-FR" sz="1200" kern="1200" dirty="0">
                    <a:solidFill>
                      <a:schemeClr val="tx1"/>
                    </a:solidFill>
                    <a:effectLst/>
                    <a:latin typeface="+mn-lt"/>
                    <a:ea typeface="+mn-ea"/>
                    <a:cs typeface="+mn-cs"/>
                  </a:rPr>
                  <a:t>température d’utilisation : inférieure à 180°C ;</a:t>
                </a:r>
              </a:p>
              <a:p>
                <a:pPr lvl="0"/>
                <a:r>
                  <a:rPr lang="fr-FR" sz="1200" kern="1200" dirty="0">
                    <a:solidFill>
                      <a:schemeClr val="tx1"/>
                    </a:solidFill>
                    <a:effectLst/>
                    <a:latin typeface="+mn-lt"/>
                    <a:ea typeface="+mn-ea"/>
                    <a:cs typeface="+mn-cs"/>
                  </a:rPr>
                  <a:t>couleur jaune;</a:t>
                </a:r>
              </a:p>
              <a:p>
                <a:pPr lvl="0"/>
                <a:r>
                  <a:rPr lang="fr-FR" sz="1200" kern="1200" dirty="0">
                    <a:solidFill>
                      <a:schemeClr val="tx1"/>
                    </a:solidFill>
                    <a:effectLst/>
                    <a:latin typeface="+mn-lt"/>
                    <a:ea typeface="+mn-ea"/>
                    <a:cs typeface="+mn-cs"/>
                  </a:rPr>
                  <a:t>masse spécifique 9,6 kg/m3 ;</a:t>
                </a:r>
              </a:p>
              <a:p>
                <a:pPr lvl="0"/>
                <a:r>
                  <a:rPr lang="fr-FR" sz="1200" kern="1200" dirty="0">
                    <a:solidFill>
                      <a:schemeClr val="tx1"/>
                    </a:solidFill>
                    <a:effectLst/>
                    <a:latin typeface="+mn-lt"/>
                    <a:ea typeface="+mn-ea"/>
                    <a:cs typeface="+mn-cs"/>
                  </a:rPr>
                  <a:t>matériau </a:t>
                </a:r>
                <a:r>
                  <a:rPr lang="fr-FR" sz="1200" kern="1200" dirty="0" err="1">
                    <a:solidFill>
                      <a:schemeClr val="tx1"/>
                    </a:solidFill>
                    <a:effectLst/>
                    <a:latin typeface="+mn-lt"/>
                    <a:ea typeface="+mn-ea"/>
                    <a:cs typeface="+mn-cs"/>
                  </a:rPr>
                  <a:t>auto-extinguible</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ne doit pas être utilisé dans les zones de fortes vibrations ;</a:t>
                </a:r>
              </a:p>
              <a:p>
                <a:pPr lvl="0"/>
                <a:r>
                  <a:rPr lang="fr-FR" sz="1200" kern="1200" dirty="0">
                    <a:solidFill>
                      <a:schemeClr val="tx1"/>
                    </a:solidFill>
                    <a:effectLst/>
                    <a:latin typeface="+mn-lt"/>
                    <a:ea typeface="+mn-ea"/>
                    <a:cs typeface="+mn-cs"/>
                  </a:rPr>
                  <a:t>n’est pas corrosif au contact de l’acier et de l’aluminium ;</a:t>
                </a:r>
              </a:p>
              <a:p>
                <a:pPr lvl="0"/>
                <a:r>
                  <a:rPr lang="fr-FR" sz="1200" kern="1200" dirty="0">
                    <a:solidFill>
                      <a:schemeClr val="tx1"/>
                    </a:solidFill>
                    <a:effectLst/>
                    <a:latin typeface="+mn-lt"/>
                    <a:ea typeface="+mn-ea"/>
                    <a:cs typeface="+mn-cs"/>
                  </a:rPr>
                  <a:t>imputrescible.</a:t>
                </a:r>
              </a:p>
              <a:p>
                <a:r>
                  <a:rPr lang="fr-FR" sz="1200" kern="1200" dirty="0">
                    <a:solidFill>
                      <a:schemeClr val="tx1"/>
                    </a:solidFill>
                    <a:effectLst/>
                    <a:latin typeface="+mn-lt"/>
                    <a:ea typeface="+mn-ea"/>
                    <a:cs typeface="+mn-cs"/>
                  </a:rPr>
                  <a:t>Laine de verre « </a:t>
                </a:r>
                <a:r>
                  <a:rPr lang="fr-FR" sz="1200" kern="1200" dirty="0" err="1">
                    <a:solidFill>
                      <a:schemeClr val="tx1"/>
                    </a:solidFill>
                    <a:effectLst/>
                    <a:latin typeface="+mn-lt"/>
                    <a:ea typeface="+mn-ea"/>
                    <a:cs typeface="+mn-cs"/>
                  </a:rPr>
                  <a:t>unbonded</a:t>
                </a:r>
                <a:r>
                  <a:rPr lang="fr-FR" sz="1200" kern="1200" dirty="0">
                    <a:solidFill>
                      <a:schemeClr val="tx1"/>
                    </a:solidFill>
                    <a:effectLst/>
                    <a:latin typeface="+mn-lt"/>
                    <a:ea typeface="+mn-ea"/>
                    <a:cs typeface="+mn-cs"/>
                  </a:rPr>
                  <a:t> B </a:t>
                </a:r>
                <a:r>
                  <a:rPr lang="fr-FR" sz="1200" kern="1200" dirty="0" err="1">
                    <a:solidFill>
                      <a:schemeClr val="tx1"/>
                    </a:solidFill>
                    <a:effectLst/>
                    <a:latin typeface="+mn-lt"/>
                    <a:ea typeface="+mn-ea"/>
                    <a:cs typeface="+mn-cs"/>
                  </a:rPr>
                  <a:t>fiber</a:t>
                </a:r>
                <a:r>
                  <a:rPr lang="fr-FR" sz="1200" kern="1200" dirty="0">
                    <a:solidFill>
                      <a:schemeClr val="tx1"/>
                    </a:solidFill>
                    <a:effectLst/>
                    <a:latin typeface="+mn-lt"/>
                    <a:ea typeface="+mn-ea"/>
                    <a:cs typeface="+mn-cs"/>
                  </a:rPr>
                  <a:t> glass » :</a:t>
                </a:r>
              </a:p>
              <a:p>
                <a:r>
                  <a:rPr lang="fr-FR" sz="1200" kern="1200" dirty="0">
                    <a:solidFill>
                      <a:schemeClr val="tx1"/>
                    </a:solidFill>
                    <a:effectLst/>
                    <a:latin typeface="+mn-lt"/>
                    <a:ea typeface="+mn-ea"/>
                    <a:cs typeface="+mn-cs"/>
                  </a:rPr>
                  <a:t>C’est un matériau composé exclusivement de fils de verres de 2,5 à 38 microns non enzymés, liés mécaniquement au moment de la fabrication (livré en rouleaux).</a:t>
                </a:r>
              </a:p>
              <a:p>
                <a:pPr lvl="0"/>
                <a:r>
                  <a:rPr lang="fr-FR" sz="1200" kern="1200" dirty="0">
                    <a:solidFill>
                      <a:schemeClr val="tx1"/>
                    </a:solidFill>
                    <a:effectLst/>
                    <a:latin typeface="+mn-lt"/>
                    <a:ea typeface="+mn-ea"/>
                    <a:cs typeface="+mn-cs"/>
                  </a:rPr>
                  <a:t>température d’utilisation : inférieure à 450°C ;</a:t>
                </a:r>
              </a:p>
              <a:p>
                <a:pPr lvl="0"/>
                <a:r>
                  <a:rPr lang="fr-FR" sz="1200" kern="1200" dirty="0">
                    <a:solidFill>
                      <a:schemeClr val="tx1"/>
                    </a:solidFill>
                    <a:effectLst/>
                    <a:latin typeface="+mn-lt"/>
                    <a:ea typeface="+mn-ea"/>
                    <a:cs typeface="+mn-cs"/>
                  </a:rPr>
                  <a:t>masse spécifique : 7,7 kg/m3 ;</a:t>
                </a:r>
              </a:p>
              <a:p>
                <a:pPr lvl="0"/>
                <a:r>
                  <a:rPr lang="fr-FR" sz="1200" kern="1200" dirty="0">
                    <a:solidFill>
                      <a:schemeClr val="tx1"/>
                    </a:solidFill>
                    <a:effectLst/>
                    <a:latin typeface="+mn-lt"/>
                    <a:ea typeface="+mn-ea"/>
                    <a:cs typeface="+mn-cs"/>
                  </a:rPr>
                  <a:t>matériau </a:t>
                </a:r>
                <a:r>
                  <a:rPr lang="fr-FR" sz="1200" kern="1200" dirty="0" err="1">
                    <a:solidFill>
                      <a:schemeClr val="tx1"/>
                    </a:solidFill>
                    <a:effectLst/>
                    <a:latin typeface="+mn-lt"/>
                    <a:ea typeface="+mn-ea"/>
                    <a:cs typeface="+mn-cs"/>
                  </a:rPr>
                  <a:t>auto-extinguible</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n’ est pas corrosif au contact de l’acier et de l’aluminium.</a:t>
                </a:r>
              </a:p>
              <a:p>
                <a:r>
                  <a:rPr lang="fr-FR" sz="1200" i="1" kern="1200" dirty="0">
                    <a:solidFill>
                      <a:schemeClr val="tx1"/>
                    </a:solidFill>
                    <a:effectLst/>
                    <a:latin typeface="+mn-lt"/>
                    <a:ea typeface="+mn-ea"/>
                    <a:cs typeface="+mn-cs"/>
                  </a:rPr>
                  <a:t>Figure 118: L’atténuation du bruit de revêtement par des matelas</a:t>
                </a:r>
              </a:p>
              <a:p>
                <a:endParaRPr lang="fr-FR" dirty="0"/>
              </a:p>
            </p:txBody>
          </p:sp>
        </mc:Fallback>
      </mc:AlternateContent>
      <p:sp>
        <p:nvSpPr>
          <p:cNvPr id="4" name="Espace réservé du numéro de diapositive 3"/>
          <p:cNvSpPr>
            <a:spLocks noGrp="1"/>
          </p:cNvSpPr>
          <p:nvPr>
            <p:ph type="sldNum" sz="quarter" idx="5"/>
          </p:nvPr>
        </p:nvSpPr>
        <p:spPr/>
        <p:txBody>
          <a:bodyPr/>
          <a:lstStyle/>
          <a:p>
            <a:fld id="{F5C81777-660E-4DAA-B76C-002EDF616621}" type="slidenum">
              <a:rPr lang="fr-FR" smtClean="0"/>
              <a:t>51</a:t>
            </a:fld>
            <a:endParaRPr lang="fr-FR"/>
          </a:p>
        </p:txBody>
      </p:sp>
    </p:spTree>
    <p:extLst>
      <p:ext uri="{BB962C8B-B14F-4D97-AF65-F5344CB8AC3E}">
        <p14:creationId xmlns:p14="http://schemas.microsoft.com/office/powerpoint/2010/main" val="2757517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endParaRPr lang="fr-FR" dirty="0"/>
              </a:p>
            </p:txBody>
          </p:sp>
        </mc:Choice>
        <mc:Fallback xmlns="">
          <p:sp>
            <p:nvSpPr>
              <p:cNvPr id="3" name="Espace réservé des notes 2"/>
              <p:cNvSpPr>
                <a:spLocks noGrp="1"/>
              </p:cNvSpPr>
              <p:nvPr>
                <p:ph type="body" idx="1"/>
              </p:nvPr>
            </p:nvSpPr>
            <p:spPr/>
            <p:txBody>
              <a:bodyPr/>
              <a:lstStyle/>
              <a:p>
                <a:pPr lvl="2"/>
                <a:r>
                  <a:rPr lang="fr-FR" sz="1200" b="1" kern="1200" dirty="0">
                    <a:solidFill>
                      <a:schemeClr val="tx1"/>
                    </a:solidFill>
                    <a:effectLst/>
                    <a:latin typeface="+mn-lt"/>
                    <a:ea typeface="+mn-ea"/>
                    <a:cs typeface="+mn-cs"/>
                  </a:rPr>
                  <a:t>Isolation thermique et acoustique</a:t>
                </a:r>
              </a:p>
              <a:p>
                <a:r>
                  <a:rPr lang="fr-FR" sz="1200" kern="1200" dirty="0">
                    <a:solidFill>
                      <a:schemeClr val="tx1"/>
                    </a:solidFill>
                    <a:effectLst/>
                    <a:latin typeface="+mn-lt"/>
                    <a:ea typeface="+mn-ea"/>
                    <a:cs typeface="+mn-cs"/>
                  </a:rPr>
                  <a:t>Le but de l’insonorisation d’un avion commercial est de diminuer le niveau du bruit à l’intérieur de la cabine, alors qu’il existe des foyers de bruits et de vibrations très intenses situés à peu de distance et liés mécaniquement au fuselage. On y arrive, dans une certaine mesure, d’une part, en agissant sur les sources de bruit et d’autre part, en isolant la cabine.</a:t>
                </a:r>
              </a:p>
              <a:p>
                <a:r>
                  <a:rPr lang="fr-FR" sz="1200" kern="1200" dirty="0">
                    <a:solidFill>
                      <a:schemeClr val="tx1"/>
                    </a:solidFill>
                    <a:effectLst/>
                    <a:latin typeface="+mn-lt"/>
                    <a:ea typeface="+mn-ea"/>
                    <a:cs typeface="+mn-cs"/>
                  </a:rPr>
                  <a:t>L’intensité d’un bruit se caractérise par son rapport en décibels avec un niveau de référence. Elle est donc mesurée par un nombre N tel que :</a:t>
                </a:r>
              </a:p>
              <a:p>
                <a:r>
                  <a:rPr lang="fr-FR" sz="1200" i="0" kern="1200">
                    <a:solidFill>
                      <a:schemeClr val="tx1"/>
                    </a:solidFill>
                    <a:effectLst/>
                    <a:latin typeface="+mn-lt"/>
                    <a:ea typeface="+mn-ea"/>
                    <a:cs typeface="+mn-cs"/>
                  </a:rPr>
                  <a:t>𝑁_𝑑𝑏  = 10 〖𝑙𝑜𝑔〗_10  ((𝐸𝑛𝑒𝑟𝑔𝑖𝑒 𝑑𝑢 𝑏𝑟𝑢𝑖𝑡 à é𝑡𝑢𝑑𝑖𝑒𝑟)/(Energie du bruit de base))</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bruit choisi comme base correspond à une variation de pression de 1 millibar.</a:t>
                </a:r>
              </a:p>
              <a:p>
                <a:r>
                  <a:rPr lang="fr-FR" sz="1200" kern="1200" dirty="0">
                    <a:solidFill>
                      <a:schemeClr val="tx1"/>
                    </a:solidFill>
                    <a:effectLst/>
                    <a:latin typeface="+mn-lt"/>
                    <a:ea typeface="+mn-ea"/>
                    <a:cs typeface="+mn-cs"/>
                  </a:rPr>
                  <a:t>Les sons ne sont pas également audibles quelle que soit la fréquence. En dessous d’un certain niveau variable avec la fréquence et exprimé en décibels : 30, on n’entend rien ; au-dessus d’un certain niveau : 120 </a:t>
                </a:r>
                <a:r>
                  <a:rPr lang="fr-FR" sz="1200" kern="1200" dirty="0" err="1">
                    <a:solidFill>
                      <a:schemeClr val="tx1"/>
                    </a:solidFill>
                    <a:effectLst/>
                    <a:latin typeface="+mn-lt"/>
                    <a:ea typeface="+mn-ea"/>
                    <a:cs typeface="+mn-cs"/>
                  </a:rPr>
                  <a:t>db</a:t>
                </a:r>
                <a:r>
                  <a:rPr lang="fr-FR" sz="1200" kern="1200" dirty="0">
                    <a:solidFill>
                      <a:schemeClr val="tx1"/>
                    </a:solidFill>
                    <a:effectLst/>
                    <a:latin typeface="+mn-lt"/>
                    <a:ea typeface="+mn-ea"/>
                    <a:cs typeface="+mn-cs"/>
                  </a:rPr>
                  <a:t>, on n’a plus la sensation du son, mais seulement une douleur (sensation de pointe dans les oreilles).</a:t>
                </a:r>
              </a:p>
              <a:p>
                <a:r>
                  <a:rPr lang="fr-FR" sz="1200" kern="1200" dirty="0">
                    <a:solidFill>
                      <a:schemeClr val="tx1"/>
                    </a:solidFill>
                    <a:effectLst/>
                    <a:latin typeface="+mn-lt"/>
                    <a:ea typeface="+mn-ea"/>
                    <a:cs typeface="+mn-cs"/>
                  </a:rPr>
                  <a:t>L’intensité du bruit dans une cabine pressurisée doit être de l’ordre de 50 </a:t>
                </a:r>
                <a:r>
                  <a:rPr lang="fr-FR" sz="1200" kern="1200" dirty="0" err="1">
                    <a:solidFill>
                      <a:schemeClr val="tx1"/>
                    </a:solidFill>
                    <a:effectLst/>
                    <a:latin typeface="+mn-lt"/>
                    <a:ea typeface="+mn-ea"/>
                    <a:cs typeface="+mn-cs"/>
                  </a:rPr>
                  <a:t>db</a:t>
                </a:r>
                <a:r>
                  <a:rPr lang="fr-FR" sz="1200" kern="1200" dirty="0">
                    <a:solidFill>
                      <a:schemeClr val="tx1"/>
                    </a:solidFill>
                    <a:effectLst/>
                    <a:latin typeface="+mn-lt"/>
                    <a:ea typeface="+mn-ea"/>
                    <a:cs typeface="+mn-cs"/>
                  </a:rPr>
                  <a:t>. L’atténuation du bruit de revêtement est obtenue par des matelas de « laine de verre microlite AA » fixés par des filets et des crochets sur les panneaux intérieurs de la cabine.</a:t>
                </a:r>
              </a:p>
              <a:p>
                <a:r>
                  <a:rPr lang="fr-FR" sz="1200" kern="1200" dirty="0">
                    <a:solidFill>
                      <a:schemeClr val="tx1"/>
                    </a:solidFill>
                    <a:effectLst/>
                    <a:latin typeface="+mn-lt"/>
                    <a:ea typeface="+mn-ea"/>
                    <a:cs typeface="+mn-cs"/>
                  </a:rPr>
                  <a:t>Les canalisations de conditionnement d’air constituent de longs tuyaux d’orgue prêts à résonner; ils sont isolés par de la laine de verre « </a:t>
                </a:r>
                <a:r>
                  <a:rPr lang="fr-FR" sz="1200" kern="1200" dirty="0" err="1">
                    <a:solidFill>
                      <a:schemeClr val="tx1"/>
                    </a:solidFill>
                    <a:effectLst/>
                    <a:latin typeface="+mn-lt"/>
                    <a:ea typeface="+mn-ea"/>
                    <a:cs typeface="+mn-cs"/>
                  </a:rPr>
                  <a:t>unbonded</a:t>
                </a:r>
                <a:r>
                  <a:rPr lang="fr-FR" sz="1200" kern="1200" dirty="0">
                    <a:solidFill>
                      <a:schemeClr val="tx1"/>
                    </a:solidFill>
                    <a:effectLst/>
                    <a:latin typeface="+mn-lt"/>
                    <a:ea typeface="+mn-ea"/>
                    <a:cs typeface="+mn-cs"/>
                  </a:rPr>
                  <a:t> B </a:t>
                </a:r>
                <a:r>
                  <a:rPr lang="fr-FR" sz="1200" kern="1200" dirty="0" err="1">
                    <a:solidFill>
                      <a:schemeClr val="tx1"/>
                    </a:solidFill>
                    <a:effectLst/>
                    <a:latin typeface="+mn-lt"/>
                    <a:ea typeface="+mn-ea"/>
                    <a:cs typeface="+mn-cs"/>
                  </a:rPr>
                  <a:t>fiber</a:t>
                </a:r>
                <a:r>
                  <a:rPr lang="fr-FR" sz="1200" kern="1200" dirty="0">
                    <a:solidFill>
                      <a:schemeClr val="tx1"/>
                    </a:solidFill>
                    <a:effectLst/>
                    <a:latin typeface="+mn-lt"/>
                    <a:ea typeface="+mn-ea"/>
                    <a:cs typeface="+mn-cs"/>
                  </a:rPr>
                  <a:t> </a:t>
                </a:r>
                <a:r>
                  <a:rPr lang="fr-FR" sz="1200" kern="1200" dirty="0" err="1">
                    <a:solidFill>
                      <a:schemeClr val="tx1"/>
                    </a:solidFill>
                    <a:effectLst/>
                    <a:latin typeface="+mn-lt"/>
                    <a:ea typeface="+mn-ea"/>
                    <a:cs typeface="+mn-cs"/>
                  </a:rPr>
                  <a:t>batt</a:t>
                </a:r>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Laine de verre microlite AA :</a:t>
                </a:r>
              </a:p>
              <a:p>
                <a:r>
                  <a:rPr lang="fr-FR" sz="1200" kern="1200" dirty="0">
                    <a:solidFill>
                      <a:schemeClr val="tx1"/>
                    </a:solidFill>
                    <a:effectLst/>
                    <a:latin typeface="+mn-lt"/>
                    <a:ea typeface="+mn-ea"/>
                    <a:cs typeface="+mn-cs"/>
                  </a:rPr>
                  <a:t>C’est un matériau composé de fibres de verre d’épaisseur moyenne de 1 micron, imprégné de 15 à 30 % de résine phénolique et traité contre l’absorption de l’eau, ce qui lui confère une qualité hydrophobique (livré en panneau).</a:t>
                </a:r>
              </a:p>
              <a:p>
                <a:pPr lvl="0"/>
                <a:r>
                  <a:rPr lang="fr-FR" sz="1200" kern="1200" dirty="0">
                    <a:solidFill>
                      <a:schemeClr val="tx1"/>
                    </a:solidFill>
                    <a:effectLst/>
                    <a:latin typeface="+mn-lt"/>
                    <a:ea typeface="+mn-ea"/>
                    <a:cs typeface="+mn-cs"/>
                  </a:rPr>
                  <a:t>température d’utilisation : inférieure à 180°C ;</a:t>
                </a:r>
              </a:p>
              <a:p>
                <a:pPr lvl="0"/>
                <a:r>
                  <a:rPr lang="fr-FR" sz="1200" kern="1200" dirty="0">
                    <a:solidFill>
                      <a:schemeClr val="tx1"/>
                    </a:solidFill>
                    <a:effectLst/>
                    <a:latin typeface="+mn-lt"/>
                    <a:ea typeface="+mn-ea"/>
                    <a:cs typeface="+mn-cs"/>
                  </a:rPr>
                  <a:t>couleur jaune;</a:t>
                </a:r>
              </a:p>
              <a:p>
                <a:pPr lvl="0"/>
                <a:r>
                  <a:rPr lang="fr-FR" sz="1200" kern="1200" dirty="0">
                    <a:solidFill>
                      <a:schemeClr val="tx1"/>
                    </a:solidFill>
                    <a:effectLst/>
                    <a:latin typeface="+mn-lt"/>
                    <a:ea typeface="+mn-ea"/>
                    <a:cs typeface="+mn-cs"/>
                  </a:rPr>
                  <a:t>masse spécifique 9,6 kg/m3 ;</a:t>
                </a:r>
              </a:p>
              <a:p>
                <a:pPr lvl="0"/>
                <a:r>
                  <a:rPr lang="fr-FR" sz="1200" kern="1200" dirty="0">
                    <a:solidFill>
                      <a:schemeClr val="tx1"/>
                    </a:solidFill>
                    <a:effectLst/>
                    <a:latin typeface="+mn-lt"/>
                    <a:ea typeface="+mn-ea"/>
                    <a:cs typeface="+mn-cs"/>
                  </a:rPr>
                  <a:t>matériau </a:t>
                </a:r>
                <a:r>
                  <a:rPr lang="fr-FR" sz="1200" kern="1200" dirty="0" err="1">
                    <a:solidFill>
                      <a:schemeClr val="tx1"/>
                    </a:solidFill>
                    <a:effectLst/>
                    <a:latin typeface="+mn-lt"/>
                    <a:ea typeface="+mn-ea"/>
                    <a:cs typeface="+mn-cs"/>
                  </a:rPr>
                  <a:t>auto-extinguible</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ne doit pas être utilisé dans les zones de fortes vibrations ;</a:t>
                </a:r>
              </a:p>
              <a:p>
                <a:pPr lvl="0"/>
                <a:r>
                  <a:rPr lang="fr-FR" sz="1200" kern="1200" dirty="0">
                    <a:solidFill>
                      <a:schemeClr val="tx1"/>
                    </a:solidFill>
                    <a:effectLst/>
                    <a:latin typeface="+mn-lt"/>
                    <a:ea typeface="+mn-ea"/>
                    <a:cs typeface="+mn-cs"/>
                  </a:rPr>
                  <a:t>n’est pas corrosif au contact de l’acier et de l’aluminium ;</a:t>
                </a:r>
              </a:p>
              <a:p>
                <a:pPr lvl="0"/>
                <a:r>
                  <a:rPr lang="fr-FR" sz="1200" kern="1200" dirty="0">
                    <a:solidFill>
                      <a:schemeClr val="tx1"/>
                    </a:solidFill>
                    <a:effectLst/>
                    <a:latin typeface="+mn-lt"/>
                    <a:ea typeface="+mn-ea"/>
                    <a:cs typeface="+mn-cs"/>
                  </a:rPr>
                  <a:t>imputrescible.</a:t>
                </a:r>
              </a:p>
              <a:p>
                <a:r>
                  <a:rPr lang="fr-FR" sz="1200" kern="1200" dirty="0">
                    <a:solidFill>
                      <a:schemeClr val="tx1"/>
                    </a:solidFill>
                    <a:effectLst/>
                    <a:latin typeface="+mn-lt"/>
                    <a:ea typeface="+mn-ea"/>
                    <a:cs typeface="+mn-cs"/>
                  </a:rPr>
                  <a:t>Laine de verre « </a:t>
                </a:r>
                <a:r>
                  <a:rPr lang="fr-FR" sz="1200" kern="1200" dirty="0" err="1">
                    <a:solidFill>
                      <a:schemeClr val="tx1"/>
                    </a:solidFill>
                    <a:effectLst/>
                    <a:latin typeface="+mn-lt"/>
                    <a:ea typeface="+mn-ea"/>
                    <a:cs typeface="+mn-cs"/>
                  </a:rPr>
                  <a:t>unbonded</a:t>
                </a:r>
                <a:r>
                  <a:rPr lang="fr-FR" sz="1200" kern="1200" dirty="0">
                    <a:solidFill>
                      <a:schemeClr val="tx1"/>
                    </a:solidFill>
                    <a:effectLst/>
                    <a:latin typeface="+mn-lt"/>
                    <a:ea typeface="+mn-ea"/>
                    <a:cs typeface="+mn-cs"/>
                  </a:rPr>
                  <a:t> B </a:t>
                </a:r>
                <a:r>
                  <a:rPr lang="fr-FR" sz="1200" kern="1200" dirty="0" err="1">
                    <a:solidFill>
                      <a:schemeClr val="tx1"/>
                    </a:solidFill>
                    <a:effectLst/>
                    <a:latin typeface="+mn-lt"/>
                    <a:ea typeface="+mn-ea"/>
                    <a:cs typeface="+mn-cs"/>
                  </a:rPr>
                  <a:t>fiber</a:t>
                </a:r>
                <a:r>
                  <a:rPr lang="fr-FR" sz="1200" kern="1200" dirty="0">
                    <a:solidFill>
                      <a:schemeClr val="tx1"/>
                    </a:solidFill>
                    <a:effectLst/>
                    <a:latin typeface="+mn-lt"/>
                    <a:ea typeface="+mn-ea"/>
                    <a:cs typeface="+mn-cs"/>
                  </a:rPr>
                  <a:t> glass » :</a:t>
                </a:r>
              </a:p>
              <a:p>
                <a:r>
                  <a:rPr lang="fr-FR" sz="1200" kern="1200" dirty="0">
                    <a:solidFill>
                      <a:schemeClr val="tx1"/>
                    </a:solidFill>
                    <a:effectLst/>
                    <a:latin typeface="+mn-lt"/>
                    <a:ea typeface="+mn-ea"/>
                    <a:cs typeface="+mn-cs"/>
                  </a:rPr>
                  <a:t>C’est un matériau composé exclusivement de fils de verres de 2,5 à 38 microns non enzymés, liés mécaniquement au moment de la fabrication (livré en rouleaux).</a:t>
                </a:r>
              </a:p>
              <a:p>
                <a:pPr lvl="0"/>
                <a:r>
                  <a:rPr lang="fr-FR" sz="1200" kern="1200" dirty="0">
                    <a:solidFill>
                      <a:schemeClr val="tx1"/>
                    </a:solidFill>
                    <a:effectLst/>
                    <a:latin typeface="+mn-lt"/>
                    <a:ea typeface="+mn-ea"/>
                    <a:cs typeface="+mn-cs"/>
                  </a:rPr>
                  <a:t>température d’utilisation : inférieure à 450°C ;</a:t>
                </a:r>
              </a:p>
              <a:p>
                <a:pPr lvl="0"/>
                <a:r>
                  <a:rPr lang="fr-FR" sz="1200" kern="1200" dirty="0">
                    <a:solidFill>
                      <a:schemeClr val="tx1"/>
                    </a:solidFill>
                    <a:effectLst/>
                    <a:latin typeface="+mn-lt"/>
                    <a:ea typeface="+mn-ea"/>
                    <a:cs typeface="+mn-cs"/>
                  </a:rPr>
                  <a:t>masse spécifique : 7,7 kg/m3 ;</a:t>
                </a:r>
              </a:p>
              <a:p>
                <a:pPr lvl="0"/>
                <a:r>
                  <a:rPr lang="fr-FR" sz="1200" kern="1200" dirty="0">
                    <a:solidFill>
                      <a:schemeClr val="tx1"/>
                    </a:solidFill>
                    <a:effectLst/>
                    <a:latin typeface="+mn-lt"/>
                    <a:ea typeface="+mn-ea"/>
                    <a:cs typeface="+mn-cs"/>
                  </a:rPr>
                  <a:t>matériau </a:t>
                </a:r>
                <a:r>
                  <a:rPr lang="fr-FR" sz="1200" kern="1200" dirty="0" err="1">
                    <a:solidFill>
                      <a:schemeClr val="tx1"/>
                    </a:solidFill>
                    <a:effectLst/>
                    <a:latin typeface="+mn-lt"/>
                    <a:ea typeface="+mn-ea"/>
                    <a:cs typeface="+mn-cs"/>
                  </a:rPr>
                  <a:t>auto-extinguible</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n’ est pas corrosif au contact de l’acier et de l’aluminium.</a:t>
                </a:r>
              </a:p>
              <a:p>
                <a:r>
                  <a:rPr lang="fr-FR" sz="1200" i="1" kern="1200" dirty="0">
                    <a:solidFill>
                      <a:schemeClr val="tx1"/>
                    </a:solidFill>
                    <a:effectLst/>
                    <a:latin typeface="+mn-lt"/>
                    <a:ea typeface="+mn-ea"/>
                    <a:cs typeface="+mn-cs"/>
                  </a:rPr>
                  <a:t>Figure 118: L’atténuation du bruit de revêtement par des matelas</a:t>
                </a:r>
              </a:p>
              <a:p>
                <a:endParaRPr lang="fr-FR" dirty="0"/>
              </a:p>
            </p:txBody>
          </p:sp>
        </mc:Fallback>
      </mc:AlternateContent>
      <p:sp>
        <p:nvSpPr>
          <p:cNvPr id="4" name="Espace réservé du numéro de diapositive 3"/>
          <p:cNvSpPr>
            <a:spLocks noGrp="1"/>
          </p:cNvSpPr>
          <p:nvPr>
            <p:ph type="sldNum" sz="quarter" idx="5"/>
          </p:nvPr>
        </p:nvSpPr>
        <p:spPr/>
        <p:txBody>
          <a:bodyPr/>
          <a:lstStyle/>
          <a:p>
            <a:fld id="{F5C81777-660E-4DAA-B76C-002EDF616621}" type="slidenum">
              <a:rPr lang="fr-FR" smtClean="0"/>
              <a:t>52</a:t>
            </a:fld>
            <a:endParaRPr lang="fr-FR"/>
          </a:p>
        </p:txBody>
      </p:sp>
    </p:spTree>
    <p:extLst>
      <p:ext uri="{BB962C8B-B14F-4D97-AF65-F5344CB8AC3E}">
        <p14:creationId xmlns:p14="http://schemas.microsoft.com/office/powerpoint/2010/main" val="310496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3"/>
            <a:r>
              <a:rPr lang="fr-FR" sz="1200" b="1" i="1" kern="1200" dirty="0">
                <a:solidFill>
                  <a:schemeClr val="tx1"/>
                </a:solidFill>
                <a:effectLst/>
                <a:latin typeface="+mn-lt"/>
                <a:ea typeface="+mn-ea"/>
                <a:cs typeface="+mn-cs"/>
              </a:rPr>
              <a:t>Aérodynamiques de portance) </a:t>
            </a:r>
            <a:r>
              <a:rPr lang="fr-FR" sz="1200" b="1" i="1" kern="1200" dirty="0" err="1">
                <a:solidFill>
                  <a:schemeClr val="tx1"/>
                </a:solidFill>
                <a:effectLst/>
                <a:latin typeface="+mn-lt"/>
                <a:ea typeface="+mn-ea"/>
                <a:cs typeface="+mn-cs"/>
              </a:rPr>
              <a:t>F</a:t>
            </a:r>
            <a:r>
              <a:rPr lang="fr-FR" sz="1200" b="1" i="1" kern="1200" baseline="-25000" dirty="0" err="1">
                <a:solidFill>
                  <a:schemeClr val="tx1"/>
                </a:solidFill>
                <a:effectLst/>
                <a:latin typeface="+mn-lt"/>
                <a:ea typeface="+mn-ea"/>
                <a:cs typeface="+mn-cs"/>
              </a:rPr>
              <a:t>z</a:t>
            </a:r>
            <a:r>
              <a:rPr lang="fr-FR" sz="1200" b="1" i="1" kern="1200" baseline="-25000" dirty="0">
                <a:solidFill>
                  <a:schemeClr val="tx1"/>
                </a:solidFill>
                <a:effectLst/>
                <a:latin typeface="+mn-lt"/>
                <a:ea typeface="+mn-ea"/>
                <a:cs typeface="+mn-cs"/>
              </a:rPr>
              <a:t> </a:t>
            </a:r>
            <a:r>
              <a:rPr lang="fr-FR" sz="1200" b="1" i="1" kern="1200" dirty="0">
                <a:solidFill>
                  <a:schemeClr val="tx1"/>
                </a:solidFill>
                <a:effectLst/>
                <a:latin typeface="+mn-lt"/>
                <a:ea typeface="+mn-ea"/>
                <a:cs typeface="+mn-cs"/>
              </a:rPr>
              <a:t>et de traînée F</a:t>
            </a:r>
            <a:r>
              <a:rPr lang="fr-FR" sz="1200" b="1" i="1" kern="1200" baseline="-25000" dirty="0">
                <a:solidFill>
                  <a:schemeClr val="tx1"/>
                </a:solidFill>
                <a:effectLst/>
                <a:latin typeface="+mn-lt"/>
                <a:ea typeface="+mn-ea"/>
                <a:cs typeface="+mn-cs"/>
              </a:rPr>
              <a:t>x</a:t>
            </a:r>
            <a:endParaRPr lang="fr-FR" sz="1200" b="1" i="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 force aérodynamique dont l’intensité sera fonction du calage, du plan horizontal réglable (ou de la gouverne de profondeur) va provoquer des variations de </a:t>
            </a:r>
            <a:r>
              <a:rPr lang="fr-FR" sz="1200" kern="1200" dirty="0" err="1">
                <a:solidFill>
                  <a:schemeClr val="tx1"/>
                </a:solidFill>
                <a:effectLst/>
                <a:latin typeface="+mn-lt"/>
                <a:ea typeface="+mn-ea"/>
                <a:cs typeface="+mn-cs"/>
              </a:rPr>
              <a:t>T</a:t>
            </a:r>
            <a:r>
              <a:rPr lang="fr-FR" sz="1200" kern="1200" baseline="-25000" dirty="0" err="1">
                <a:solidFill>
                  <a:schemeClr val="tx1"/>
                </a:solidFill>
                <a:effectLst/>
                <a:latin typeface="+mn-lt"/>
                <a:ea typeface="+mn-ea"/>
                <a:cs typeface="+mn-cs"/>
              </a:rPr>
              <a:t>z</a:t>
            </a:r>
            <a:r>
              <a:rPr lang="fr-FR" sz="1200" kern="1200" dirty="0">
                <a:solidFill>
                  <a:schemeClr val="tx1"/>
                </a:solidFill>
                <a:effectLst/>
                <a:latin typeface="+mn-lt"/>
                <a:ea typeface="+mn-ea"/>
                <a:cs typeface="+mn-cs"/>
              </a:rPr>
              <a:t> et de </a:t>
            </a:r>
            <a:r>
              <a:rPr lang="fr-FR" sz="1200" kern="1200" dirty="0" err="1">
                <a:solidFill>
                  <a:schemeClr val="tx1"/>
                </a:solidFill>
                <a:effectLst/>
                <a:latin typeface="+mn-lt"/>
                <a:ea typeface="+mn-ea"/>
                <a:cs typeface="+mn-cs"/>
              </a:rPr>
              <a:t>M</a:t>
            </a:r>
            <a:r>
              <a:rPr lang="fr-FR" sz="1200" kern="1200" baseline="-25000" dirty="0" err="1">
                <a:solidFill>
                  <a:schemeClr val="tx1"/>
                </a:solidFill>
                <a:effectLst/>
                <a:latin typeface="+mn-lt"/>
                <a:ea typeface="+mn-ea"/>
                <a:cs typeface="+mn-cs"/>
              </a:rPr>
              <a:t>y</a:t>
            </a:r>
            <a:r>
              <a:rPr lang="fr-FR" sz="1200" kern="1200" dirty="0">
                <a:solidFill>
                  <a:schemeClr val="tx1"/>
                </a:solidFill>
                <a:effectLst/>
                <a:latin typeface="+mn-lt"/>
                <a:ea typeface="+mn-ea"/>
                <a:cs typeface="+mn-cs"/>
              </a:rPr>
              <a:t> qui s’ajouteront (ou se retrancheront) à celles déjà existantes engendrées par les forces massiques.</a:t>
            </a:r>
          </a:p>
          <a:p>
            <a:r>
              <a:rPr lang="fr-FR" sz="1200" kern="1200" dirty="0">
                <a:solidFill>
                  <a:schemeClr val="tx1"/>
                </a:solidFill>
                <a:effectLst/>
                <a:latin typeface="+mn-lt"/>
                <a:ea typeface="+mn-ea"/>
                <a:cs typeface="+mn-cs"/>
              </a:rPr>
              <a:t>La traînée des empennages va provoquer une contrainte de traction sur le fuselage.</a:t>
            </a:r>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6</a:t>
            </a:fld>
            <a:endParaRPr lang="fr-FR"/>
          </a:p>
        </p:txBody>
      </p:sp>
    </p:spTree>
    <p:extLst>
      <p:ext uri="{BB962C8B-B14F-4D97-AF65-F5344CB8AC3E}">
        <p14:creationId xmlns:p14="http://schemas.microsoft.com/office/powerpoint/2010/main" val="1563660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58</a:t>
            </a:fld>
            <a:endParaRPr lang="fr-FR"/>
          </a:p>
        </p:txBody>
      </p:sp>
    </p:spTree>
    <p:extLst>
      <p:ext uri="{BB962C8B-B14F-4D97-AF65-F5344CB8AC3E}">
        <p14:creationId xmlns:p14="http://schemas.microsoft.com/office/powerpoint/2010/main" val="291709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60</a:t>
            </a:fld>
            <a:endParaRPr lang="fr-FR"/>
          </a:p>
        </p:txBody>
      </p:sp>
    </p:spTree>
    <p:extLst>
      <p:ext uri="{BB962C8B-B14F-4D97-AF65-F5344CB8AC3E}">
        <p14:creationId xmlns:p14="http://schemas.microsoft.com/office/powerpoint/2010/main" val="770390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61</a:t>
            </a:fld>
            <a:endParaRPr lang="fr-FR"/>
          </a:p>
        </p:txBody>
      </p:sp>
    </p:spTree>
    <p:extLst>
      <p:ext uri="{BB962C8B-B14F-4D97-AF65-F5344CB8AC3E}">
        <p14:creationId xmlns:p14="http://schemas.microsoft.com/office/powerpoint/2010/main" val="3856972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63</a:t>
            </a:fld>
            <a:endParaRPr lang="fr-FR"/>
          </a:p>
        </p:txBody>
      </p:sp>
    </p:spTree>
    <p:extLst>
      <p:ext uri="{BB962C8B-B14F-4D97-AF65-F5344CB8AC3E}">
        <p14:creationId xmlns:p14="http://schemas.microsoft.com/office/powerpoint/2010/main" val="3366418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65</a:t>
            </a:fld>
            <a:endParaRPr lang="fr-FR"/>
          </a:p>
        </p:txBody>
      </p:sp>
    </p:spTree>
    <p:extLst>
      <p:ext uri="{BB962C8B-B14F-4D97-AF65-F5344CB8AC3E}">
        <p14:creationId xmlns:p14="http://schemas.microsoft.com/office/powerpoint/2010/main" val="642739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66</a:t>
            </a:fld>
            <a:endParaRPr lang="fr-FR"/>
          </a:p>
        </p:txBody>
      </p:sp>
    </p:spTree>
    <p:extLst>
      <p:ext uri="{BB962C8B-B14F-4D97-AF65-F5344CB8AC3E}">
        <p14:creationId xmlns:p14="http://schemas.microsoft.com/office/powerpoint/2010/main" val="61422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69</a:t>
            </a:fld>
            <a:endParaRPr lang="fr-FR"/>
          </a:p>
        </p:txBody>
      </p:sp>
    </p:spTree>
    <p:extLst>
      <p:ext uri="{BB962C8B-B14F-4D97-AF65-F5344CB8AC3E}">
        <p14:creationId xmlns:p14="http://schemas.microsoft.com/office/powerpoint/2010/main" val="4265746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70</a:t>
            </a:fld>
            <a:endParaRPr lang="fr-FR"/>
          </a:p>
        </p:txBody>
      </p:sp>
    </p:spTree>
    <p:extLst>
      <p:ext uri="{BB962C8B-B14F-4D97-AF65-F5344CB8AC3E}">
        <p14:creationId xmlns:p14="http://schemas.microsoft.com/office/powerpoint/2010/main" val="3460849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i="1" kern="1200" dirty="0">
                <a:solidFill>
                  <a:schemeClr val="tx1"/>
                </a:solidFill>
                <a:effectLst/>
                <a:latin typeface="+mn-lt"/>
                <a:ea typeface="+mn-ea"/>
                <a:cs typeface="+mn-cs"/>
              </a:rPr>
              <a:t>Figure 130 : Commande par le pilote des portes</a:t>
            </a:r>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71</a:t>
            </a:fld>
            <a:endParaRPr lang="fr-FR"/>
          </a:p>
        </p:txBody>
      </p:sp>
    </p:spTree>
    <p:extLst>
      <p:ext uri="{BB962C8B-B14F-4D97-AF65-F5344CB8AC3E}">
        <p14:creationId xmlns:p14="http://schemas.microsoft.com/office/powerpoint/2010/main" val="2123545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76</a:t>
            </a:fld>
            <a:endParaRPr lang="fr-FR"/>
          </a:p>
        </p:txBody>
      </p:sp>
    </p:spTree>
    <p:extLst>
      <p:ext uri="{BB962C8B-B14F-4D97-AF65-F5344CB8AC3E}">
        <p14:creationId xmlns:p14="http://schemas.microsoft.com/office/powerpoint/2010/main" val="3403236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3"/>
            <a:r>
              <a:rPr lang="fr-FR" sz="1200" b="1" i="1" kern="1200" dirty="0">
                <a:solidFill>
                  <a:schemeClr val="tx1"/>
                </a:solidFill>
                <a:effectLst/>
                <a:latin typeface="+mn-lt"/>
                <a:ea typeface="+mn-ea"/>
                <a:cs typeface="+mn-cs"/>
              </a:rPr>
              <a:t>Aérodynamiques de portance) </a:t>
            </a:r>
            <a:r>
              <a:rPr lang="fr-FR" sz="1200" b="1" i="1" kern="1200" dirty="0" err="1">
                <a:solidFill>
                  <a:schemeClr val="tx1"/>
                </a:solidFill>
                <a:effectLst/>
                <a:latin typeface="+mn-lt"/>
                <a:ea typeface="+mn-ea"/>
                <a:cs typeface="+mn-cs"/>
              </a:rPr>
              <a:t>F</a:t>
            </a:r>
            <a:r>
              <a:rPr lang="fr-FR" sz="1200" b="1" i="1" kern="1200" baseline="-25000" dirty="0" err="1">
                <a:solidFill>
                  <a:schemeClr val="tx1"/>
                </a:solidFill>
                <a:effectLst/>
                <a:latin typeface="+mn-lt"/>
                <a:ea typeface="+mn-ea"/>
                <a:cs typeface="+mn-cs"/>
              </a:rPr>
              <a:t>z</a:t>
            </a:r>
            <a:r>
              <a:rPr lang="fr-FR" sz="1200" b="1" i="1" kern="1200" baseline="-25000" dirty="0">
                <a:solidFill>
                  <a:schemeClr val="tx1"/>
                </a:solidFill>
                <a:effectLst/>
                <a:latin typeface="+mn-lt"/>
                <a:ea typeface="+mn-ea"/>
                <a:cs typeface="+mn-cs"/>
              </a:rPr>
              <a:t> </a:t>
            </a:r>
            <a:r>
              <a:rPr lang="fr-FR" sz="1200" b="1" i="1" kern="1200" dirty="0">
                <a:solidFill>
                  <a:schemeClr val="tx1"/>
                </a:solidFill>
                <a:effectLst/>
                <a:latin typeface="+mn-lt"/>
                <a:ea typeface="+mn-ea"/>
                <a:cs typeface="+mn-cs"/>
              </a:rPr>
              <a:t>et de traînée F</a:t>
            </a:r>
            <a:r>
              <a:rPr lang="fr-FR" sz="1200" b="1" i="1" kern="1200" baseline="-25000" dirty="0">
                <a:solidFill>
                  <a:schemeClr val="tx1"/>
                </a:solidFill>
                <a:effectLst/>
                <a:latin typeface="+mn-lt"/>
                <a:ea typeface="+mn-ea"/>
                <a:cs typeface="+mn-cs"/>
              </a:rPr>
              <a:t>x</a:t>
            </a:r>
            <a:endParaRPr lang="fr-FR" sz="1200" b="1" i="1"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La force aérodynamique dont l’intensité sera fonction du calage, du plan horizontal réglable (ou de la gouverne de profondeur) va provoquer des variations de </a:t>
            </a:r>
            <a:r>
              <a:rPr lang="fr-FR" sz="1200" kern="1200" dirty="0" err="1">
                <a:solidFill>
                  <a:schemeClr val="tx1"/>
                </a:solidFill>
                <a:effectLst/>
                <a:latin typeface="+mn-lt"/>
                <a:ea typeface="+mn-ea"/>
                <a:cs typeface="+mn-cs"/>
              </a:rPr>
              <a:t>T</a:t>
            </a:r>
            <a:r>
              <a:rPr lang="fr-FR" sz="1200" kern="1200" baseline="-25000" dirty="0" err="1">
                <a:solidFill>
                  <a:schemeClr val="tx1"/>
                </a:solidFill>
                <a:effectLst/>
                <a:latin typeface="+mn-lt"/>
                <a:ea typeface="+mn-ea"/>
                <a:cs typeface="+mn-cs"/>
              </a:rPr>
              <a:t>z</a:t>
            </a:r>
            <a:r>
              <a:rPr lang="fr-FR" sz="1200" kern="1200" dirty="0">
                <a:solidFill>
                  <a:schemeClr val="tx1"/>
                </a:solidFill>
                <a:effectLst/>
                <a:latin typeface="+mn-lt"/>
                <a:ea typeface="+mn-ea"/>
                <a:cs typeface="+mn-cs"/>
              </a:rPr>
              <a:t> et de </a:t>
            </a:r>
            <a:r>
              <a:rPr lang="fr-FR" sz="1200" kern="1200" dirty="0" err="1">
                <a:solidFill>
                  <a:schemeClr val="tx1"/>
                </a:solidFill>
                <a:effectLst/>
                <a:latin typeface="+mn-lt"/>
                <a:ea typeface="+mn-ea"/>
                <a:cs typeface="+mn-cs"/>
              </a:rPr>
              <a:t>M</a:t>
            </a:r>
            <a:r>
              <a:rPr lang="fr-FR" sz="1200" kern="1200" baseline="-25000" dirty="0" err="1">
                <a:solidFill>
                  <a:schemeClr val="tx1"/>
                </a:solidFill>
                <a:effectLst/>
                <a:latin typeface="+mn-lt"/>
                <a:ea typeface="+mn-ea"/>
                <a:cs typeface="+mn-cs"/>
              </a:rPr>
              <a:t>y</a:t>
            </a:r>
            <a:r>
              <a:rPr lang="fr-FR" sz="1200" kern="1200" dirty="0">
                <a:solidFill>
                  <a:schemeClr val="tx1"/>
                </a:solidFill>
                <a:effectLst/>
                <a:latin typeface="+mn-lt"/>
                <a:ea typeface="+mn-ea"/>
                <a:cs typeface="+mn-cs"/>
              </a:rPr>
              <a:t> qui s’ajouteront (ou se retrancheront) à celles déjà existantes engendrées par les forces massiques.</a:t>
            </a:r>
          </a:p>
          <a:p>
            <a:r>
              <a:rPr lang="fr-FR" sz="1200" kern="1200" dirty="0">
                <a:solidFill>
                  <a:schemeClr val="tx1"/>
                </a:solidFill>
                <a:effectLst/>
                <a:latin typeface="+mn-lt"/>
                <a:ea typeface="+mn-ea"/>
                <a:cs typeface="+mn-cs"/>
              </a:rPr>
              <a:t>La traînée des empennages va provoquer une contrainte de traction sur le fuselage.</a:t>
            </a:r>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8</a:t>
            </a:fld>
            <a:endParaRPr lang="fr-FR"/>
          </a:p>
        </p:txBody>
      </p:sp>
    </p:spTree>
    <p:extLst>
      <p:ext uri="{BB962C8B-B14F-4D97-AF65-F5344CB8AC3E}">
        <p14:creationId xmlns:p14="http://schemas.microsoft.com/office/powerpoint/2010/main" val="21236231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77</a:t>
            </a:fld>
            <a:endParaRPr lang="fr-FR"/>
          </a:p>
        </p:txBody>
      </p:sp>
    </p:spTree>
    <p:extLst>
      <p:ext uri="{BB962C8B-B14F-4D97-AF65-F5344CB8AC3E}">
        <p14:creationId xmlns:p14="http://schemas.microsoft.com/office/powerpoint/2010/main" val="3821801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78</a:t>
            </a:fld>
            <a:endParaRPr lang="fr-FR"/>
          </a:p>
        </p:txBody>
      </p:sp>
    </p:spTree>
    <p:extLst>
      <p:ext uri="{BB962C8B-B14F-4D97-AF65-F5344CB8AC3E}">
        <p14:creationId xmlns:p14="http://schemas.microsoft.com/office/powerpoint/2010/main" val="29477095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80</a:t>
            </a:fld>
            <a:endParaRPr lang="fr-FR"/>
          </a:p>
        </p:txBody>
      </p:sp>
    </p:spTree>
    <p:extLst>
      <p:ext uri="{BB962C8B-B14F-4D97-AF65-F5344CB8AC3E}">
        <p14:creationId xmlns:p14="http://schemas.microsoft.com/office/powerpoint/2010/main" val="7894539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sz="1200" b="1"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85</a:t>
            </a:fld>
            <a:endParaRPr lang="fr-FR"/>
          </a:p>
        </p:txBody>
      </p:sp>
    </p:spTree>
    <p:extLst>
      <p:ext uri="{BB962C8B-B14F-4D97-AF65-F5344CB8AC3E}">
        <p14:creationId xmlns:p14="http://schemas.microsoft.com/office/powerpoint/2010/main" val="14397059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endParaRPr lang="fr-FR" sz="1200" b="1"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86</a:t>
            </a:fld>
            <a:endParaRPr lang="fr-FR"/>
          </a:p>
        </p:txBody>
      </p:sp>
    </p:spTree>
    <p:extLst>
      <p:ext uri="{BB962C8B-B14F-4D97-AF65-F5344CB8AC3E}">
        <p14:creationId xmlns:p14="http://schemas.microsoft.com/office/powerpoint/2010/main" val="1161326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87</a:t>
            </a:fld>
            <a:endParaRPr lang="fr-FR"/>
          </a:p>
        </p:txBody>
      </p:sp>
    </p:spTree>
    <p:extLst>
      <p:ext uri="{BB962C8B-B14F-4D97-AF65-F5344CB8AC3E}">
        <p14:creationId xmlns:p14="http://schemas.microsoft.com/office/powerpoint/2010/main" val="4101694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88</a:t>
            </a:fld>
            <a:endParaRPr lang="fr-FR"/>
          </a:p>
        </p:txBody>
      </p:sp>
    </p:spTree>
    <p:extLst>
      <p:ext uri="{BB962C8B-B14F-4D97-AF65-F5344CB8AC3E}">
        <p14:creationId xmlns:p14="http://schemas.microsoft.com/office/powerpoint/2010/main" val="85273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89</a:t>
            </a:fld>
            <a:endParaRPr lang="fr-FR"/>
          </a:p>
        </p:txBody>
      </p:sp>
    </p:spTree>
    <p:extLst>
      <p:ext uri="{BB962C8B-B14F-4D97-AF65-F5344CB8AC3E}">
        <p14:creationId xmlns:p14="http://schemas.microsoft.com/office/powerpoint/2010/main" val="1763084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90</a:t>
            </a:fld>
            <a:endParaRPr lang="fr-FR"/>
          </a:p>
        </p:txBody>
      </p:sp>
    </p:spTree>
    <p:extLst>
      <p:ext uri="{BB962C8B-B14F-4D97-AF65-F5344CB8AC3E}">
        <p14:creationId xmlns:p14="http://schemas.microsoft.com/office/powerpoint/2010/main" val="23036596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91</a:t>
            </a:fld>
            <a:endParaRPr lang="fr-FR"/>
          </a:p>
        </p:txBody>
      </p:sp>
    </p:spTree>
    <p:extLst>
      <p:ext uri="{BB962C8B-B14F-4D97-AF65-F5344CB8AC3E}">
        <p14:creationId xmlns:p14="http://schemas.microsoft.com/office/powerpoint/2010/main" val="222678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9</a:t>
            </a:fld>
            <a:endParaRPr lang="fr-FR"/>
          </a:p>
        </p:txBody>
      </p:sp>
    </p:spTree>
    <p:extLst>
      <p:ext uri="{BB962C8B-B14F-4D97-AF65-F5344CB8AC3E}">
        <p14:creationId xmlns:p14="http://schemas.microsoft.com/office/powerpoint/2010/main" val="20349827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i="1" kern="1200" dirty="0">
                <a:solidFill>
                  <a:schemeClr val="tx1"/>
                </a:solidFill>
                <a:effectLst/>
                <a:latin typeface="+mn-lt"/>
                <a:ea typeface="+mn-ea"/>
                <a:cs typeface="+mn-cs"/>
              </a:rPr>
              <a:t>Figure 138 : Assemblage empennages-fuselage</a:t>
            </a:r>
          </a:p>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93</a:t>
            </a:fld>
            <a:endParaRPr lang="fr-FR"/>
          </a:p>
        </p:txBody>
      </p:sp>
    </p:spTree>
    <p:extLst>
      <p:ext uri="{BB962C8B-B14F-4D97-AF65-F5344CB8AC3E}">
        <p14:creationId xmlns:p14="http://schemas.microsoft.com/office/powerpoint/2010/main" val="4085302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94</a:t>
            </a:fld>
            <a:endParaRPr lang="fr-FR"/>
          </a:p>
        </p:txBody>
      </p:sp>
    </p:spTree>
    <p:extLst>
      <p:ext uri="{BB962C8B-B14F-4D97-AF65-F5344CB8AC3E}">
        <p14:creationId xmlns:p14="http://schemas.microsoft.com/office/powerpoint/2010/main" val="379458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95</a:t>
            </a:fld>
            <a:endParaRPr lang="fr-FR"/>
          </a:p>
        </p:txBody>
      </p:sp>
    </p:spTree>
    <p:extLst>
      <p:ext uri="{BB962C8B-B14F-4D97-AF65-F5344CB8AC3E}">
        <p14:creationId xmlns:p14="http://schemas.microsoft.com/office/powerpoint/2010/main" val="29178643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96</a:t>
            </a:fld>
            <a:endParaRPr lang="fr-FR"/>
          </a:p>
        </p:txBody>
      </p:sp>
    </p:spTree>
    <p:extLst>
      <p:ext uri="{BB962C8B-B14F-4D97-AF65-F5344CB8AC3E}">
        <p14:creationId xmlns:p14="http://schemas.microsoft.com/office/powerpoint/2010/main" val="1886369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97</a:t>
            </a:fld>
            <a:endParaRPr lang="fr-FR"/>
          </a:p>
        </p:txBody>
      </p:sp>
    </p:spTree>
    <p:extLst>
      <p:ext uri="{BB962C8B-B14F-4D97-AF65-F5344CB8AC3E}">
        <p14:creationId xmlns:p14="http://schemas.microsoft.com/office/powerpoint/2010/main" val="4274561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107</a:t>
            </a:fld>
            <a:endParaRPr lang="fr-FR"/>
          </a:p>
        </p:txBody>
      </p:sp>
    </p:spTree>
    <p:extLst>
      <p:ext uri="{BB962C8B-B14F-4D97-AF65-F5344CB8AC3E}">
        <p14:creationId xmlns:p14="http://schemas.microsoft.com/office/powerpoint/2010/main" val="25956094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109</a:t>
            </a:fld>
            <a:endParaRPr lang="fr-FR"/>
          </a:p>
        </p:txBody>
      </p:sp>
    </p:spTree>
    <p:extLst>
      <p:ext uri="{BB962C8B-B14F-4D97-AF65-F5344CB8AC3E}">
        <p14:creationId xmlns:p14="http://schemas.microsoft.com/office/powerpoint/2010/main" val="4017768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12</a:t>
            </a:fld>
            <a:endParaRPr lang="fr-FR"/>
          </a:p>
        </p:txBody>
      </p:sp>
    </p:spTree>
    <p:extLst>
      <p:ext uri="{BB962C8B-B14F-4D97-AF65-F5344CB8AC3E}">
        <p14:creationId xmlns:p14="http://schemas.microsoft.com/office/powerpoint/2010/main" val="89187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13</a:t>
            </a:fld>
            <a:endParaRPr lang="fr-FR"/>
          </a:p>
        </p:txBody>
      </p:sp>
    </p:spTree>
    <p:extLst>
      <p:ext uri="{BB962C8B-B14F-4D97-AF65-F5344CB8AC3E}">
        <p14:creationId xmlns:p14="http://schemas.microsoft.com/office/powerpoint/2010/main" val="4082636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14</a:t>
            </a:fld>
            <a:endParaRPr lang="fr-FR"/>
          </a:p>
        </p:txBody>
      </p:sp>
    </p:spTree>
    <p:extLst>
      <p:ext uri="{BB962C8B-B14F-4D97-AF65-F5344CB8AC3E}">
        <p14:creationId xmlns:p14="http://schemas.microsoft.com/office/powerpoint/2010/main" val="2807076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F5C81777-660E-4DAA-B76C-002EDF616621}" type="slidenum">
              <a:rPr lang="fr-FR" smtClean="0"/>
              <a:t>17</a:t>
            </a:fld>
            <a:endParaRPr lang="fr-FR"/>
          </a:p>
        </p:txBody>
      </p:sp>
    </p:spTree>
    <p:extLst>
      <p:ext uri="{BB962C8B-B14F-4D97-AF65-F5344CB8AC3E}">
        <p14:creationId xmlns:p14="http://schemas.microsoft.com/office/powerpoint/2010/main" val="525962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029AE8C3-0ECB-4027-B988-99222F5BE127}" type="datetimeFigureOut">
              <a:rPr lang="fr-FR" smtClean="0"/>
              <a:t>03/07/2022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177060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29AE8C3-0ECB-4027-B988-99222F5BE127}" type="datetimeFigureOut">
              <a:rPr lang="fr-FR" smtClean="0"/>
              <a:t>03/07/2022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497778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29AE8C3-0ECB-4027-B988-99222F5BE127}" type="datetimeFigureOut">
              <a:rPr lang="fr-FR" smtClean="0"/>
              <a:t>03/07/2022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64649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29AE8C3-0ECB-4027-B988-99222F5BE127}" type="datetimeFigureOut">
              <a:rPr lang="fr-FR" smtClean="0"/>
              <a:t>03/07/2022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21086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029AE8C3-0ECB-4027-B988-99222F5BE127}" type="datetimeFigureOut">
              <a:rPr lang="fr-FR" smtClean="0"/>
              <a:t>03/07/2022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280162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029AE8C3-0ECB-4027-B988-99222F5BE127}" type="datetimeFigureOut">
              <a:rPr lang="fr-FR" smtClean="0"/>
              <a:t>03/07/2022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78476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029AE8C3-0ECB-4027-B988-99222F5BE127}" type="datetimeFigureOut">
              <a:rPr lang="fr-FR" smtClean="0"/>
              <a:t>03/07/2022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65898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029AE8C3-0ECB-4027-B988-99222F5BE127}" type="datetimeFigureOut">
              <a:rPr lang="fr-FR" smtClean="0"/>
              <a:t>03/07/2022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66714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29AE8C3-0ECB-4027-B988-99222F5BE127}" type="datetimeFigureOut">
              <a:rPr lang="fr-FR" smtClean="0"/>
              <a:t>03/07/2022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03333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029AE8C3-0ECB-4027-B988-99222F5BE127}" type="datetimeFigureOut">
              <a:rPr lang="fr-FR" smtClean="0"/>
              <a:t>03/07/2022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968628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029AE8C3-0ECB-4027-B988-99222F5BE127}" type="datetimeFigureOut">
              <a:rPr lang="fr-FR" smtClean="0"/>
              <a:t>03/07/2022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288105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AE8C3-0ECB-4027-B988-99222F5BE127}" type="datetimeFigureOut">
              <a:rPr lang="fr-FR" smtClean="0"/>
              <a:t>03/07/2022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841E7-0D0B-430E-8138-CFDA7CA4E627}" type="slidenum">
              <a:rPr lang="fr-FR" smtClean="0"/>
              <a:t>‹N°›</a:t>
            </a:fld>
            <a:endParaRPr lang="fr-FR"/>
          </a:p>
        </p:txBody>
      </p:sp>
    </p:spTree>
    <p:extLst>
      <p:ext uri="{BB962C8B-B14F-4D97-AF65-F5344CB8AC3E}">
        <p14:creationId xmlns:p14="http://schemas.microsoft.com/office/powerpoint/2010/main" val="2803436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aerospace-technology.com/projects/airbus_a380/" TargetMode="Externa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8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8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02609" y="376216"/>
            <a:ext cx="4966252" cy="847449"/>
          </a:xfrm>
        </p:spPr>
        <p:txBody>
          <a:bodyPr/>
          <a:lstStyle/>
          <a:p>
            <a:pPr algn="ctr"/>
            <a:r>
              <a:rPr lang="fr-FR" dirty="0"/>
              <a:t>Fuselage</a:t>
            </a:r>
          </a:p>
        </p:txBody>
      </p:sp>
      <p:pic>
        <p:nvPicPr>
          <p:cNvPr id="3" name="Picture 2" descr="Fuselage photo A350">
            <a:extLst>
              <a:ext uri="{FF2B5EF4-FFF2-40B4-BE49-F238E27FC236}">
                <a16:creationId xmlns:a16="http://schemas.microsoft.com/office/drawing/2014/main" id="{2AC52661-44B7-566A-FB9B-97AC0D271C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23139" y="1932225"/>
            <a:ext cx="494572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40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CAD38274-2A73-8865-D25D-C88B0D1C9DB4}"/>
              </a:ext>
            </a:extLst>
          </p:cNvPr>
          <p:cNvSpPr>
            <a:spLocks noGrp="1"/>
          </p:cNvSpPr>
          <p:nvPr>
            <p:ph type="sldNum" sz="quarter" idx="12"/>
          </p:nvPr>
        </p:nvSpPr>
        <p:spPr/>
        <p:txBody>
          <a:bodyPr/>
          <a:lstStyle/>
          <a:p>
            <a:fld id="{C1937459-A9E5-4FDB-9C8D-AF98821024D1}" type="slidenum">
              <a:rPr lang="fr-FR" altLang="fr-FR"/>
              <a:pPr/>
              <a:t>10</a:t>
            </a:fld>
            <a:endParaRPr lang="fr-FR" altLang="fr-FR"/>
          </a:p>
        </p:txBody>
      </p:sp>
      <p:sp>
        <p:nvSpPr>
          <p:cNvPr id="1866756" name="Rectangle 4">
            <a:extLst>
              <a:ext uri="{FF2B5EF4-FFF2-40B4-BE49-F238E27FC236}">
                <a16:creationId xmlns:a16="http://schemas.microsoft.com/office/drawing/2014/main" id="{5929D21A-118F-4F27-4BAF-4C9E0186F8DD}"/>
              </a:ext>
            </a:extLst>
          </p:cNvPr>
          <p:cNvSpPr>
            <a:spLocks noChangeArrowheads="1"/>
          </p:cNvSpPr>
          <p:nvPr/>
        </p:nvSpPr>
        <p:spPr bwMode="auto">
          <a:xfrm>
            <a:off x="1615404" y="1259721"/>
            <a:ext cx="226619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r>
              <a:rPr lang="fr-FR" altLang="fr-FR" sz="2000" b="1" dirty="0"/>
              <a:t>Flexion horizontale</a:t>
            </a:r>
            <a:r>
              <a:rPr lang="fr-FR" altLang="fr-FR" sz="2000" b="1" dirty="0">
                <a:effectLst>
                  <a:outerShdw blurRad="38100" dist="38100" dir="2700000" algn="tl">
                    <a:srgbClr val="C0C0C0"/>
                  </a:outerShdw>
                </a:effectLst>
              </a:rPr>
              <a:t> </a:t>
            </a:r>
          </a:p>
        </p:txBody>
      </p:sp>
      <p:sp>
        <p:nvSpPr>
          <p:cNvPr id="1866758" name="Rectangle 6">
            <a:extLst>
              <a:ext uri="{FF2B5EF4-FFF2-40B4-BE49-F238E27FC236}">
                <a16:creationId xmlns:a16="http://schemas.microsoft.com/office/drawing/2014/main" id="{BF3BF862-63C5-C57B-4B64-AAF52EAA5313}"/>
              </a:ext>
            </a:extLst>
          </p:cNvPr>
          <p:cNvSpPr>
            <a:spLocks noChangeArrowheads="1"/>
          </p:cNvSpPr>
          <p:nvPr/>
        </p:nvSpPr>
        <p:spPr bwMode="auto">
          <a:xfrm>
            <a:off x="1524000" y="3056706"/>
            <a:ext cx="1828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endParaRPr lang="fr-FR"/>
          </a:p>
        </p:txBody>
      </p:sp>
      <p:sp>
        <p:nvSpPr>
          <p:cNvPr id="1866759" name="Rectangle 7">
            <a:extLst>
              <a:ext uri="{FF2B5EF4-FFF2-40B4-BE49-F238E27FC236}">
                <a16:creationId xmlns:a16="http://schemas.microsoft.com/office/drawing/2014/main" id="{060B2413-4982-7CDE-767C-223FC001A25E}"/>
              </a:ext>
            </a:extLst>
          </p:cNvPr>
          <p:cNvSpPr>
            <a:spLocks noChangeArrowheads="1"/>
          </p:cNvSpPr>
          <p:nvPr/>
        </p:nvSpPr>
        <p:spPr bwMode="auto">
          <a:xfrm>
            <a:off x="1524000" y="2118536"/>
            <a:ext cx="938269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nchor="ctr">
            <a:spAutoFit/>
          </a:bodyPr>
          <a:lstStyle/>
          <a:p>
            <a:pPr eaLnBrk="0" hangingPunct="0"/>
            <a:r>
              <a:rPr lang="fr-FR" altLang="fr-FR" sz="2000" dirty="0">
                <a:ea typeface="Times New Roman" panose="02020603050405020304" pitchFamily="18" charset="0"/>
                <a:cs typeface="Courier New" panose="02070309020205020404" pitchFamily="49" charset="0"/>
              </a:rPr>
              <a:t>La manœuvre de la gouverne de direction provoque la flexion  horizontale du fuselage.</a:t>
            </a:r>
          </a:p>
        </p:txBody>
      </p:sp>
      <p:pic>
        <p:nvPicPr>
          <p:cNvPr id="1866760" name="Picture 8">
            <a:extLst>
              <a:ext uri="{FF2B5EF4-FFF2-40B4-BE49-F238E27FC236}">
                <a16:creationId xmlns:a16="http://schemas.microsoft.com/office/drawing/2014/main" id="{9D61FA11-245E-EAED-53BB-DA7C7F47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8503" y="2710938"/>
            <a:ext cx="6334125" cy="1971675"/>
          </a:xfrm>
          <a:prstGeom prst="rect">
            <a:avLst/>
          </a:prstGeom>
          <a:ln/>
        </p:spPr>
        <p:style>
          <a:lnRef idx="2">
            <a:schemeClr val="accent1"/>
          </a:lnRef>
          <a:fillRef idx="1">
            <a:schemeClr val="lt1"/>
          </a:fillRef>
          <a:effectRef idx="0">
            <a:schemeClr val="accent1"/>
          </a:effectRef>
          <a:fontRef idx="minor">
            <a:schemeClr val="dk1"/>
          </a:fontRef>
        </p:style>
      </p:pic>
      <p:sp>
        <p:nvSpPr>
          <p:cNvPr id="1866761" name="Rectangle 9">
            <a:extLst>
              <a:ext uri="{FF2B5EF4-FFF2-40B4-BE49-F238E27FC236}">
                <a16:creationId xmlns:a16="http://schemas.microsoft.com/office/drawing/2014/main" id="{B5FD9898-8D76-87E3-6C8B-E70912DDC72D}"/>
              </a:ext>
            </a:extLst>
          </p:cNvPr>
          <p:cNvSpPr>
            <a:spLocks noChangeArrowheads="1"/>
          </p:cNvSpPr>
          <p:nvPr/>
        </p:nvSpPr>
        <p:spPr bwMode="auto">
          <a:xfrm>
            <a:off x="1847850" y="5131710"/>
            <a:ext cx="9144000"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p>
            <a:pPr eaLnBrk="0" hangingPunct="0"/>
            <a:r>
              <a:rPr lang="fr-FR" altLang="fr-FR" sz="2000" dirty="0"/>
              <a:t>Il en résulte des contraintes de traction d'un côté du fuselage et des contraintes de compression de l'autre.</a:t>
            </a:r>
          </a:p>
        </p:txBody>
      </p:sp>
      <p:sp>
        <p:nvSpPr>
          <p:cNvPr id="11" name="Titre 1">
            <a:extLst>
              <a:ext uri="{FF2B5EF4-FFF2-40B4-BE49-F238E27FC236}">
                <a16:creationId xmlns:a16="http://schemas.microsoft.com/office/drawing/2014/main" id="{2835D716-154B-6848-60AE-066BC08B1973}"/>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12" name="Rectangle 11">
            <a:extLst>
              <a:ext uri="{FF2B5EF4-FFF2-40B4-BE49-F238E27FC236}">
                <a16:creationId xmlns:a16="http://schemas.microsoft.com/office/drawing/2014/main" id="{C482A8DC-C1AD-8D8E-ECD6-D55385E21F28}"/>
              </a:ext>
            </a:extLst>
          </p:cNvPr>
          <p:cNvSpPr/>
          <p:nvPr/>
        </p:nvSpPr>
        <p:spPr>
          <a:xfrm>
            <a:off x="3391061" y="681037"/>
            <a:ext cx="5409878" cy="400110"/>
          </a:xfrm>
          <a:prstGeom prst="rect">
            <a:avLst/>
          </a:prstGeom>
        </p:spPr>
        <p:txBody>
          <a:bodyPr wrap="none">
            <a:spAutoFit/>
          </a:bodyPr>
          <a:lstStyle/>
          <a:p>
            <a:pPr marL="0" lvl="2" algn="ctr"/>
            <a:r>
              <a:rPr lang="fr-FR" sz="2000" b="1" dirty="0"/>
              <a:t>Efforts occasionnels dus au braquage de la dérive</a:t>
            </a:r>
          </a:p>
        </p:txBody>
      </p:sp>
    </p:spTree>
    <p:extLst>
      <p:ext uri="{BB962C8B-B14F-4D97-AF65-F5344CB8AC3E}">
        <p14:creationId xmlns:p14="http://schemas.microsoft.com/office/powerpoint/2010/main" val="2464968600"/>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67A313E-61AF-0065-0484-FEE0798C58FA}"/>
              </a:ext>
            </a:extLst>
          </p:cNvPr>
          <p:cNvSpPr>
            <a:spLocks noGrp="1"/>
          </p:cNvSpPr>
          <p:nvPr>
            <p:ph type="sldNum" sz="quarter" idx="12"/>
          </p:nvPr>
        </p:nvSpPr>
        <p:spPr/>
        <p:txBody>
          <a:bodyPr/>
          <a:lstStyle/>
          <a:p>
            <a:fld id="{1B4AF025-39AA-4F1B-8AD9-112501A69565}" type="slidenum">
              <a:rPr lang="fr-FR" altLang="fr-FR"/>
              <a:pPr/>
              <a:t>100</a:t>
            </a:fld>
            <a:endParaRPr lang="fr-FR" altLang="fr-FR"/>
          </a:p>
        </p:txBody>
      </p:sp>
      <p:pic>
        <p:nvPicPr>
          <p:cNvPr id="1828868" name="Picture 4">
            <a:extLst>
              <a:ext uri="{FF2B5EF4-FFF2-40B4-BE49-F238E27FC236}">
                <a16:creationId xmlns:a16="http://schemas.microsoft.com/office/drawing/2014/main" id="{6B3DF9D2-BC05-23BB-2AAB-317988D77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68414"/>
            <a:ext cx="9144000" cy="416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28869" name="Rectangle 5">
            <a:extLst>
              <a:ext uri="{FF2B5EF4-FFF2-40B4-BE49-F238E27FC236}">
                <a16:creationId xmlns:a16="http://schemas.microsoft.com/office/drawing/2014/main" id="{1B45FF27-DFD9-92F3-81F4-14EC2E91D3DB}"/>
              </a:ext>
            </a:extLst>
          </p:cNvPr>
          <p:cNvSpPr>
            <a:spLocks noChangeArrowheads="1"/>
          </p:cNvSpPr>
          <p:nvPr/>
        </p:nvSpPr>
        <p:spPr bwMode="auto">
          <a:xfrm>
            <a:off x="4224338" y="333376"/>
            <a:ext cx="276037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QUESTION N°9</a:t>
            </a:r>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B61AD73-363C-3B78-D6BE-0BE9BD2BF386}"/>
              </a:ext>
            </a:extLst>
          </p:cNvPr>
          <p:cNvSpPr>
            <a:spLocks noGrp="1"/>
          </p:cNvSpPr>
          <p:nvPr>
            <p:ph type="sldNum" sz="quarter" idx="12"/>
          </p:nvPr>
        </p:nvSpPr>
        <p:spPr/>
        <p:txBody>
          <a:bodyPr/>
          <a:lstStyle/>
          <a:p>
            <a:fld id="{B1D66160-07AD-47EF-9493-D54572B909DE}" type="slidenum">
              <a:rPr lang="fr-FR" altLang="fr-FR"/>
              <a:pPr/>
              <a:t>101</a:t>
            </a:fld>
            <a:endParaRPr lang="fr-FR" altLang="fr-FR"/>
          </a:p>
        </p:txBody>
      </p:sp>
      <p:pic>
        <p:nvPicPr>
          <p:cNvPr id="1829892" name="Picture 4">
            <a:extLst>
              <a:ext uri="{FF2B5EF4-FFF2-40B4-BE49-F238E27FC236}">
                <a16:creationId xmlns:a16="http://schemas.microsoft.com/office/drawing/2014/main" id="{36F96FAD-A381-B2B8-83E0-E4D289CD6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724150"/>
            <a:ext cx="9144000"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9893" name="Picture 5">
            <a:extLst>
              <a:ext uri="{FF2B5EF4-FFF2-40B4-BE49-F238E27FC236}">
                <a16:creationId xmlns:a16="http://schemas.microsoft.com/office/drawing/2014/main" id="{026F021E-90FC-7760-4515-20AD58722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7484439C-FBF0-1AC1-7B34-734C6CC5D551}"/>
              </a:ext>
            </a:extLst>
          </p:cNvPr>
          <p:cNvSpPr>
            <a:spLocks noGrp="1"/>
          </p:cNvSpPr>
          <p:nvPr>
            <p:ph type="sldNum" sz="quarter" idx="12"/>
          </p:nvPr>
        </p:nvSpPr>
        <p:spPr/>
        <p:txBody>
          <a:bodyPr/>
          <a:lstStyle/>
          <a:p>
            <a:fld id="{E8B4109E-27F6-43E1-8B98-C868E5A509ED}" type="slidenum">
              <a:rPr lang="fr-FR" altLang="fr-FR"/>
              <a:pPr/>
              <a:t>102</a:t>
            </a:fld>
            <a:endParaRPr lang="fr-FR" altLang="fr-FR"/>
          </a:p>
        </p:txBody>
      </p:sp>
      <p:pic>
        <p:nvPicPr>
          <p:cNvPr id="1837060" name="Picture 4">
            <a:extLst>
              <a:ext uri="{FF2B5EF4-FFF2-40B4-BE49-F238E27FC236}">
                <a16:creationId xmlns:a16="http://schemas.microsoft.com/office/drawing/2014/main" id="{A02D9336-BCC3-D455-FAD9-ECCE02277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81075"/>
            <a:ext cx="9144000" cy="431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7062" name="Rectangle 6">
            <a:extLst>
              <a:ext uri="{FF2B5EF4-FFF2-40B4-BE49-F238E27FC236}">
                <a16:creationId xmlns:a16="http://schemas.microsoft.com/office/drawing/2014/main" id="{FEC3AEFF-6D93-C59E-AF40-428B06AB32E3}"/>
              </a:ext>
            </a:extLst>
          </p:cNvPr>
          <p:cNvSpPr>
            <a:spLocks noChangeArrowheads="1"/>
          </p:cNvSpPr>
          <p:nvPr/>
        </p:nvSpPr>
        <p:spPr bwMode="auto">
          <a:xfrm>
            <a:off x="4367213" y="333376"/>
            <a:ext cx="2960748"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QUESTION N°12</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86E7F3BA-454D-DF70-A313-938D4C0F4BE5}"/>
              </a:ext>
            </a:extLst>
          </p:cNvPr>
          <p:cNvSpPr>
            <a:spLocks noGrp="1"/>
          </p:cNvSpPr>
          <p:nvPr>
            <p:ph type="sldNum" sz="quarter" idx="12"/>
          </p:nvPr>
        </p:nvSpPr>
        <p:spPr/>
        <p:txBody>
          <a:bodyPr/>
          <a:lstStyle/>
          <a:p>
            <a:fld id="{EB92D4CE-95ED-4D3B-8FDB-1EB0EDA020E7}" type="slidenum">
              <a:rPr lang="fr-FR" altLang="fr-FR"/>
              <a:pPr/>
              <a:t>103</a:t>
            </a:fld>
            <a:endParaRPr lang="fr-FR" altLang="fr-FR"/>
          </a:p>
        </p:txBody>
      </p:sp>
      <p:pic>
        <p:nvPicPr>
          <p:cNvPr id="1838084" name="Picture 4">
            <a:extLst>
              <a:ext uri="{FF2B5EF4-FFF2-40B4-BE49-F238E27FC236}">
                <a16:creationId xmlns:a16="http://schemas.microsoft.com/office/drawing/2014/main" id="{BC03694B-39C0-2AF0-F6C3-36BC12E82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357564"/>
            <a:ext cx="9144000" cy="3500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8085" name="Picture 5">
            <a:extLst>
              <a:ext uri="{FF2B5EF4-FFF2-40B4-BE49-F238E27FC236}">
                <a16:creationId xmlns:a16="http://schemas.microsoft.com/office/drawing/2014/main" id="{C867A793-78CE-D270-6E4E-A7E77F4EA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
            <a:ext cx="9144000" cy="331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570667BA-9F45-7BE7-F1C1-290E0D2D08C1}"/>
              </a:ext>
            </a:extLst>
          </p:cNvPr>
          <p:cNvSpPr>
            <a:spLocks noGrp="1"/>
          </p:cNvSpPr>
          <p:nvPr>
            <p:ph type="sldNum" sz="quarter" idx="12"/>
          </p:nvPr>
        </p:nvSpPr>
        <p:spPr/>
        <p:txBody>
          <a:bodyPr/>
          <a:lstStyle/>
          <a:p>
            <a:fld id="{134B0914-088D-4013-893C-6815F133B473}" type="slidenum">
              <a:rPr lang="fr-FR" altLang="fr-FR"/>
              <a:pPr/>
              <a:t>104</a:t>
            </a:fld>
            <a:endParaRPr lang="fr-FR" altLang="fr-FR"/>
          </a:p>
        </p:txBody>
      </p:sp>
      <p:pic>
        <p:nvPicPr>
          <p:cNvPr id="1839108" name="Picture 4">
            <a:extLst>
              <a:ext uri="{FF2B5EF4-FFF2-40B4-BE49-F238E27FC236}">
                <a16:creationId xmlns:a16="http://schemas.microsoft.com/office/drawing/2014/main" id="{C3C30B16-B6DD-8C56-286A-EE1643C3E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52575"/>
            <a:ext cx="914400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9109" name="Rectangle 5">
            <a:extLst>
              <a:ext uri="{FF2B5EF4-FFF2-40B4-BE49-F238E27FC236}">
                <a16:creationId xmlns:a16="http://schemas.microsoft.com/office/drawing/2014/main" id="{14266F2C-177C-533B-603C-166DBC764471}"/>
              </a:ext>
            </a:extLst>
          </p:cNvPr>
          <p:cNvSpPr>
            <a:spLocks noChangeArrowheads="1"/>
          </p:cNvSpPr>
          <p:nvPr/>
        </p:nvSpPr>
        <p:spPr bwMode="auto">
          <a:xfrm>
            <a:off x="4583113" y="260351"/>
            <a:ext cx="2960748"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QUESTION N°13</a:t>
            </a: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308A501-0BBB-1414-E6E0-559AB8614566}"/>
              </a:ext>
            </a:extLst>
          </p:cNvPr>
          <p:cNvSpPr>
            <a:spLocks noGrp="1"/>
          </p:cNvSpPr>
          <p:nvPr>
            <p:ph type="sldNum" sz="quarter" idx="12"/>
          </p:nvPr>
        </p:nvSpPr>
        <p:spPr/>
        <p:txBody>
          <a:bodyPr/>
          <a:lstStyle/>
          <a:p>
            <a:fld id="{86A83D5D-9A3B-4C98-9789-48EC32DD229F}" type="slidenum">
              <a:rPr lang="fr-FR" altLang="fr-FR"/>
              <a:pPr/>
              <a:t>105</a:t>
            </a:fld>
            <a:endParaRPr lang="fr-FR" altLang="fr-FR"/>
          </a:p>
        </p:txBody>
      </p:sp>
      <p:pic>
        <p:nvPicPr>
          <p:cNvPr id="1840132" name="Picture 4">
            <a:extLst>
              <a:ext uri="{FF2B5EF4-FFF2-40B4-BE49-F238E27FC236}">
                <a16:creationId xmlns:a16="http://schemas.microsoft.com/office/drawing/2014/main" id="{8DC9CB0F-651A-F53B-2CFA-209C3C424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285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0133" name="Picture 5">
            <a:extLst>
              <a:ext uri="{FF2B5EF4-FFF2-40B4-BE49-F238E27FC236}">
                <a16:creationId xmlns:a16="http://schemas.microsoft.com/office/drawing/2014/main" id="{31F49FF1-6C51-895F-5E5E-7CC10A4A1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595689"/>
            <a:ext cx="9144000" cy="188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01DC57E-CC07-971E-0A1F-9453D8799C8B}"/>
              </a:ext>
            </a:extLst>
          </p:cNvPr>
          <p:cNvSpPr>
            <a:spLocks noGrp="1"/>
          </p:cNvSpPr>
          <p:nvPr>
            <p:ph idx="1"/>
          </p:nvPr>
        </p:nvSpPr>
        <p:spPr>
          <a:xfrm>
            <a:off x="838200" y="343666"/>
            <a:ext cx="10515600" cy="5284623"/>
          </a:xfrm>
        </p:spPr>
        <p:style>
          <a:lnRef idx="2">
            <a:schemeClr val="accent2"/>
          </a:lnRef>
          <a:fillRef idx="1">
            <a:schemeClr val="lt1"/>
          </a:fillRef>
          <a:effectRef idx="0">
            <a:schemeClr val="accent2"/>
          </a:effectRef>
          <a:fontRef idx="minor">
            <a:schemeClr val="dk1"/>
          </a:fontRef>
        </p:style>
        <p:txBody>
          <a:bodyPr>
            <a:noAutofit/>
          </a:bodyPr>
          <a:lstStyle/>
          <a:p>
            <a:pPr marL="0" indent="0" algn="ctr">
              <a:buNone/>
            </a:pPr>
            <a:r>
              <a:rPr lang="fr-FR" sz="1800" b="1" kern="0" dirty="0">
                <a:solidFill>
                  <a:srgbClr val="2F5496"/>
                </a:solidFill>
                <a:latin typeface="Calibri Light" panose="020F0302020204030204" pitchFamily="34" charset="0"/>
                <a:cs typeface="Times New Roman" panose="02020603050405020304" pitchFamily="18" charset="0"/>
              </a:rPr>
              <a:t>Question 14</a:t>
            </a:r>
          </a:p>
          <a:p>
            <a:r>
              <a:rPr lang="fr-FR" sz="1800" dirty="0">
                <a:solidFill>
                  <a:srgbClr val="000000"/>
                </a:solidFill>
                <a:effectLst/>
                <a:latin typeface="Calibri" panose="020F0502020204030204" pitchFamily="34" charset="0"/>
                <a:ea typeface="DejaVu Sans" panose="020B0603030804020204" pitchFamily="34" charset="0"/>
              </a:rPr>
              <a:t>En vol les efforts appliqués sur le fuselage, dus à la pressurisation, provoquent des contraintes.</a:t>
            </a:r>
            <a:endParaRPr lang="fr-FR" sz="1800" dirty="0">
              <a:solidFill>
                <a:srgbClr val="000000"/>
              </a:solidFill>
              <a:effectLst/>
              <a:latin typeface="DejaVu Sans" panose="020B0603030804020204" pitchFamily="34" charset="0"/>
              <a:ea typeface="DejaVu Sans" panose="020B0603030804020204" pitchFamily="34" charset="0"/>
            </a:endParaRPr>
          </a:p>
          <a:p>
            <a:r>
              <a:rPr lang="fr-FR" sz="1800" dirty="0">
                <a:solidFill>
                  <a:srgbClr val="000000"/>
                </a:solidFill>
                <a:effectLst/>
                <a:latin typeface="Calibri" panose="020F0502020204030204" pitchFamily="34" charset="0"/>
                <a:ea typeface="DejaVu Sans" panose="020B0603030804020204" pitchFamily="34" charset="0"/>
              </a:rPr>
              <a:t>Par ailleurs le fuselage subit déjà des contraintes dues au poids de l’avion. Par rapport aux effares dus au poids, ceux dus a la pressurisation provoquent :</a:t>
            </a:r>
            <a:endParaRPr lang="fr-FR" sz="1800" dirty="0">
              <a:solidFill>
                <a:srgbClr val="000000"/>
              </a:solidFill>
              <a:effectLst/>
              <a:latin typeface="DejaVu Sans" panose="020B0603030804020204" pitchFamily="34" charset="0"/>
              <a:ea typeface="DejaVu Sans" panose="020B0603030804020204" pitchFamily="34" charset="0"/>
            </a:endParaRPr>
          </a:p>
          <a:p>
            <a:pPr marL="342900" lvl="0" indent="-342900">
              <a:buFont typeface="+mj-lt"/>
              <a:buAutoNum type="arabicPeriod"/>
            </a:pPr>
            <a:r>
              <a:rPr lang="fr-FR" sz="1800" dirty="0">
                <a:solidFill>
                  <a:srgbClr val="000000"/>
                </a:solidFill>
                <a:effectLst/>
                <a:latin typeface="Calibri" panose="020F0502020204030204" pitchFamily="34" charset="0"/>
                <a:ea typeface="DejaVu Sans" panose="020B0603030804020204" pitchFamily="34" charset="0"/>
              </a:rPr>
              <a:t>augmentation de la contrainte de traction dans la partie supérieure </a:t>
            </a:r>
            <a:endParaRPr lang="fr-FR" sz="1800" dirty="0">
              <a:solidFill>
                <a:srgbClr val="000000"/>
              </a:solidFill>
              <a:effectLst/>
              <a:latin typeface="DejaVu Sans" panose="020B0603030804020204" pitchFamily="34" charset="0"/>
              <a:ea typeface="DejaVu Sans" panose="020B0603030804020204" pitchFamily="34" charset="0"/>
            </a:endParaRPr>
          </a:p>
          <a:p>
            <a:pPr marL="342900" lvl="0" indent="-342900">
              <a:buFont typeface="+mj-lt"/>
              <a:buAutoNum type="arabicPeriod"/>
            </a:pPr>
            <a:r>
              <a:rPr lang="fr-FR" sz="1800" dirty="0">
                <a:solidFill>
                  <a:srgbClr val="000000"/>
                </a:solidFill>
                <a:effectLst/>
                <a:latin typeface="Calibri" panose="020F0502020204030204" pitchFamily="34" charset="0"/>
                <a:ea typeface="DejaVu Sans" panose="020B0603030804020204" pitchFamily="34" charset="0"/>
              </a:rPr>
              <a:t>diminution de la contrainte de traction dans la partie supérieure </a:t>
            </a:r>
            <a:endParaRPr lang="fr-FR" sz="1800" dirty="0">
              <a:solidFill>
                <a:srgbClr val="000000"/>
              </a:solidFill>
              <a:effectLst/>
              <a:latin typeface="DejaVu Sans" panose="020B0603030804020204" pitchFamily="34" charset="0"/>
              <a:ea typeface="DejaVu Sans" panose="020B0603030804020204" pitchFamily="34" charset="0"/>
            </a:endParaRPr>
          </a:p>
          <a:p>
            <a:pPr marL="342900" lvl="0" indent="-342900">
              <a:buFont typeface="+mj-lt"/>
              <a:buAutoNum type="arabicPeriod"/>
            </a:pPr>
            <a:r>
              <a:rPr lang="fr-FR" sz="1800" dirty="0">
                <a:solidFill>
                  <a:srgbClr val="000000"/>
                </a:solidFill>
                <a:effectLst/>
                <a:latin typeface="Calibri" panose="020F0502020204030204" pitchFamily="34" charset="0"/>
                <a:ea typeface="DejaVu Sans" panose="020B0603030804020204" pitchFamily="34" charset="0"/>
              </a:rPr>
              <a:t>augmentation de ta contrainte de compression dans la partie inférieure </a:t>
            </a:r>
            <a:endParaRPr lang="fr-FR" sz="1800" dirty="0">
              <a:solidFill>
                <a:srgbClr val="000000"/>
              </a:solidFill>
              <a:effectLst/>
              <a:latin typeface="DejaVu Sans" panose="020B0603030804020204" pitchFamily="34" charset="0"/>
              <a:ea typeface="DejaVu Sans" panose="020B0603030804020204" pitchFamily="34" charset="0"/>
            </a:endParaRPr>
          </a:p>
          <a:p>
            <a:pPr marL="342900" lvl="0" indent="-342900">
              <a:buFont typeface="+mj-lt"/>
              <a:buAutoNum type="arabicPeriod"/>
            </a:pPr>
            <a:r>
              <a:rPr lang="fr-FR" sz="1800" dirty="0">
                <a:solidFill>
                  <a:srgbClr val="000000"/>
                </a:solidFill>
                <a:effectLst/>
                <a:latin typeface="Calibri" panose="020F0502020204030204" pitchFamily="34" charset="0"/>
                <a:ea typeface="DejaVu Sans" panose="020B0603030804020204" pitchFamily="34" charset="0"/>
              </a:rPr>
              <a:t>diminution de la contrainte de compression dans la partie inférieure</a:t>
            </a:r>
            <a:endParaRPr lang="fr-FR" sz="1800" dirty="0">
              <a:solidFill>
                <a:srgbClr val="000000"/>
              </a:solidFill>
              <a:effectLst/>
              <a:latin typeface="DejaVu Sans" panose="020B0603030804020204" pitchFamily="34" charset="0"/>
              <a:ea typeface="DejaVu Sans" panose="020B0603030804020204" pitchFamily="34" charset="0"/>
            </a:endParaRPr>
          </a:p>
          <a:p>
            <a:r>
              <a:rPr lang="fr-FR" sz="1800" dirty="0">
                <a:solidFill>
                  <a:srgbClr val="000000"/>
                </a:solidFill>
                <a:effectLst/>
                <a:latin typeface="Calibri" panose="020F0502020204030204" pitchFamily="34" charset="0"/>
                <a:ea typeface="DejaVu Sans" panose="020B0603030804020204" pitchFamily="34" charset="0"/>
              </a:rPr>
              <a:t> </a:t>
            </a:r>
            <a:endParaRPr lang="fr-FR" sz="1800" dirty="0">
              <a:solidFill>
                <a:srgbClr val="000000"/>
              </a:solidFill>
              <a:effectLst/>
              <a:latin typeface="DejaVu Sans" panose="020B0603030804020204" pitchFamily="34" charset="0"/>
              <a:ea typeface="DejaVu Sans" panose="020B0603030804020204" pitchFamily="34" charset="0"/>
            </a:endParaRPr>
          </a:p>
          <a:p>
            <a:r>
              <a:rPr lang="fr-FR" sz="1800" dirty="0">
                <a:solidFill>
                  <a:srgbClr val="000000"/>
                </a:solidFill>
                <a:effectLst/>
                <a:latin typeface="Calibri" panose="020F0502020204030204" pitchFamily="34" charset="0"/>
                <a:ea typeface="DejaVu Sans" panose="020B0603030804020204" pitchFamily="34" charset="0"/>
              </a:rPr>
              <a:t>La combinaison des propositions correctes est :</a:t>
            </a:r>
            <a:endParaRPr lang="fr-FR" sz="1800" dirty="0">
              <a:solidFill>
                <a:srgbClr val="000000"/>
              </a:solidFill>
              <a:effectLst/>
              <a:latin typeface="DejaVu Sans" panose="020B0603030804020204" pitchFamily="34" charset="0"/>
              <a:ea typeface="DejaVu Sans" panose="020B0603030804020204" pitchFamily="34" charset="0"/>
            </a:endParaRPr>
          </a:p>
          <a:p>
            <a:pPr marL="342900" lvl="0" indent="-342900">
              <a:buFont typeface="+mj-lt"/>
              <a:buAutoNum type="alphaUcPeriod"/>
            </a:pPr>
            <a:r>
              <a:rPr lang="fr-FR" sz="1800" dirty="0">
                <a:solidFill>
                  <a:srgbClr val="000000"/>
                </a:solidFill>
                <a:effectLst/>
                <a:latin typeface="Calibri" panose="020F0502020204030204" pitchFamily="34" charset="0"/>
                <a:ea typeface="DejaVu Sans" panose="020B0603030804020204" pitchFamily="34" charset="0"/>
              </a:rPr>
              <a:t>2-3 </a:t>
            </a:r>
            <a:endParaRPr lang="fr-FR" sz="1800" dirty="0">
              <a:solidFill>
                <a:srgbClr val="000000"/>
              </a:solidFill>
              <a:effectLst/>
              <a:latin typeface="DejaVu Sans" panose="020B0603030804020204" pitchFamily="34" charset="0"/>
              <a:ea typeface="DejaVu Sans" panose="020B0603030804020204" pitchFamily="34" charset="0"/>
            </a:endParaRPr>
          </a:p>
          <a:p>
            <a:pPr marL="342900" lvl="0" indent="-342900">
              <a:buFont typeface="+mj-lt"/>
              <a:buAutoNum type="alphaUcPeriod"/>
            </a:pPr>
            <a:r>
              <a:rPr lang="fr-FR" sz="1800" dirty="0">
                <a:solidFill>
                  <a:srgbClr val="000000"/>
                </a:solidFill>
                <a:latin typeface="Calibri" panose="020F0502020204030204" pitchFamily="34" charset="0"/>
                <a:ea typeface="DejaVu Sans" panose="020B0603030804020204" pitchFamily="34" charset="0"/>
              </a:rPr>
              <a:t>2-4</a:t>
            </a:r>
            <a:r>
              <a:rPr lang="fr-FR" sz="1800" b="0" i="0" u="none" strike="noStrike" spc="300" dirty="0">
                <a:solidFill>
                  <a:srgbClr val="000000"/>
                </a:solidFill>
                <a:effectLst/>
                <a:latin typeface="Calibri" panose="020F0502020204030204" pitchFamily="34" charset="0"/>
                <a:ea typeface="Sylfaen" panose="010A0502050306030303" pitchFamily="18" charset="0"/>
                <a:cs typeface="Sylfaen" panose="010A0502050306030303" pitchFamily="18" charset="0"/>
              </a:rPr>
              <a:t> </a:t>
            </a:r>
            <a:endParaRPr lang="fr-FR" sz="1800" dirty="0">
              <a:solidFill>
                <a:srgbClr val="000000"/>
              </a:solidFill>
              <a:effectLst/>
              <a:latin typeface="DejaVu Sans" panose="020B0603030804020204" pitchFamily="34" charset="0"/>
              <a:ea typeface="DejaVu Sans" panose="020B0603030804020204" pitchFamily="34" charset="0"/>
            </a:endParaRPr>
          </a:p>
          <a:p>
            <a:pPr marL="342900" lvl="0" indent="-342900">
              <a:buFont typeface="+mj-lt"/>
              <a:buAutoNum type="alphaUcPeriod"/>
            </a:pPr>
            <a:r>
              <a:rPr lang="fr-FR" sz="1800" dirty="0">
                <a:solidFill>
                  <a:srgbClr val="000000"/>
                </a:solidFill>
                <a:effectLst/>
                <a:latin typeface="Calibri" panose="020F0502020204030204" pitchFamily="34" charset="0"/>
                <a:ea typeface="DejaVu Sans" panose="020B0603030804020204" pitchFamily="34" charset="0"/>
              </a:rPr>
              <a:t>1-4</a:t>
            </a:r>
            <a:endParaRPr lang="fr-FR" sz="1800" dirty="0">
              <a:solidFill>
                <a:srgbClr val="000000"/>
              </a:solidFill>
              <a:effectLst/>
              <a:latin typeface="DejaVu Sans" panose="020B0603030804020204" pitchFamily="34" charset="0"/>
              <a:ea typeface="DejaVu Sans" panose="020B0603030804020204" pitchFamily="34" charset="0"/>
            </a:endParaRPr>
          </a:p>
          <a:p>
            <a:pPr marL="342900" lvl="0" indent="-342900">
              <a:buFont typeface="+mj-lt"/>
              <a:buAutoNum type="alphaUcPeriod"/>
            </a:pPr>
            <a:r>
              <a:rPr lang="fr-FR" sz="1800" dirty="0">
                <a:solidFill>
                  <a:srgbClr val="000000"/>
                </a:solidFill>
                <a:effectLst/>
                <a:latin typeface="Calibri" panose="020F0502020204030204" pitchFamily="34" charset="0"/>
                <a:ea typeface="DejaVu Sans" panose="020B0603030804020204" pitchFamily="34" charset="0"/>
              </a:rPr>
              <a:t>1-3</a:t>
            </a:r>
            <a:endParaRPr lang="fr-FR" sz="1800" dirty="0">
              <a:solidFill>
                <a:srgbClr val="000000"/>
              </a:solidFill>
              <a:effectLst/>
              <a:latin typeface="DejaVu Sans" panose="020B0603030804020204" pitchFamily="34" charset="0"/>
              <a:ea typeface="DejaVu Sans" panose="020B0603030804020204" pitchFamily="34" charset="0"/>
            </a:endParaRPr>
          </a:p>
        </p:txBody>
      </p:sp>
    </p:spTree>
    <p:extLst>
      <p:ext uri="{BB962C8B-B14F-4D97-AF65-F5344CB8AC3E}">
        <p14:creationId xmlns:p14="http://schemas.microsoft.com/office/powerpoint/2010/main" val="6401067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B0863C7-4628-CB55-F75C-47B730B0214F}"/>
              </a:ext>
            </a:extLst>
          </p:cNvPr>
          <p:cNvSpPr>
            <a:spLocks noGrp="1"/>
          </p:cNvSpPr>
          <p:nvPr>
            <p:ph type="sldNum" sz="quarter" idx="12"/>
          </p:nvPr>
        </p:nvSpPr>
        <p:spPr/>
        <p:txBody>
          <a:bodyPr/>
          <a:lstStyle/>
          <a:p>
            <a:fld id="{4ED8CE6C-8510-480E-9003-5EFFAFEA8C2B}" type="slidenum">
              <a:rPr lang="fr-FR" altLang="fr-FR"/>
              <a:pPr/>
              <a:t>107</a:t>
            </a:fld>
            <a:endParaRPr lang="fr-FR" altLang="fr-FR"/>
          </a:p>
        </p:txBody>
      </p:sp>
      <p:sp>
        <p:nvSpPr>
          <p:cNvPr id="7" name="ZoneTexte 6">
            <a:extLst>
              <a:ext uri="{FF2B5EF4-FFF2-40B4-BE49-F238E27FC236}">
                <a16:creationId xmlns:a16="http://schemas.microsoft.com/office/drawing/2014/main" id="{0626990A-09E7-D579-6162-E337E91281B9}"/>
              </a:ext>
            </a:extLst>
          </p:cNvPr>
          <p:cNvSpPr txBox="1"/>
          <p:nvPr/>
        </p:nvSpPr>
        <p:spPr>
          <a:xfrm>
            <a:off x="609600" y="2258975"/>
            <a:ext cx="10972800" cy="36497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1090"/>
              </a:spcAft>
            </a:pPr>
            <a:r>
              <a:rPr lang="fr-FR" sz="1800" dirty="0">
                <a:solidFill>
                  <a:srgbClr val="000000"/>
                </a:solidFill>
                <a:effectLst/>
                <a:ea typeface="Bookman Old Style" panose="02050604050505020204" pitchFamily="18" charset="0"/>
                <a:cs typeface="Bookman Old Style" panose="02050604050505020204" pitchFamily="18" charset="0"/>
              </a:rPr>
              <a:t>Les contraintes dues au poids de l'avion provoquent des contraintes </a:t>
            </a:r>
            <a:r>
              <a:rPr lang="fr-FR" sz="1800" b="1" spc="0" dirty="0">
                <a:solidFill>
                  <a:srgbClr val="000000"/>
                </a:solidFill>
                <a:effectLst/>
                <a:ea typeface="Bookman Old Style" panose="02050604050505020204" pitchFamily="18" charset="0"/>
                <a:cs typeface="Bookman Old Style" panose="02050604050505020204" pitchFamily="18" charset="0"/>
              </a:rPr>
              <a:t>longitudinales :</a:t>
            </a:r>
            <a:endParaRPr lang="fr-FR" sz="1800" dirty="0">
              <a:effectLst/>
              <a:ea typeface="Bookman Old Style" panose="02050604050505020204" pitchFamily="18" charset="0"/>
              <a:cs typeface="Bookman Old Style" panose="02050604050505020204" pitchFamily="18" charset="0"/>
            </a:endParaRPr>
          </a:p>
          <a:p>
            <a:pPr lvl="0" algn="just">
              <a:spcAft>
                <a:spcPts val="1235"/>
              </a:spcAft>
              <a:buClr>
                <a:srgbClr val="000000"/>
              </a:buClr>
              <a:buSzPts val="1200"/>
              <a:buFont typeface="Symbol" panose="05050102010706020507" pitchFamily="18" charset="2"/>
              <a:buChar char="-"/>
              <a:tabLst>
                <a:tab pos="1463040" algn="l"/>
              </a:tabLst>
            </a:pPr>
            <a:r>
              <a:rPr lang="fr-FR" sz="1800" u="none" strike="noStrike" spc="0" dirty="0">
                <a:solidFill>
                  <a:srgbClr val="000000"/>
                </a:solidFill>
                <a:effectLst/>
                <a:ea typeface="Bookman Old Style" panose="02050604050505020204" pitchFamily="18" charset="0"/>
                <a:cs typeface="Bookman Old Style" panose="02050604050505020204" pitchFamily="18" charset="0"/>
              </a:rPr>
              <a:t>de traction partie supérieure du fuselage*</a:t>
            </a:r>
            <a:endParaRPr lang="fr-FR" sz="1800" u="none" strike="noStrike" spc="0" dirty="0">
              <a:solidFill>
                <a:schemeClr val="tx1"/>
              </a:solidFill>
              <a:effectLst/>
              <a:ea typeface="Bookman Old Style" panose="02050604050505020204" pitchFamily="18" charset="0"/>
              <a:cs typeface="Bookman Old Style" panose="02050604050505020204" pitchFamily="18" charset="0"/>
            </a:endParaRPr>
          </a:p>
          <a:p>
            <a:pPr lvl="0" algn="just">
              <a:spcAft>
                <a:spcPts val="1235"/>
              </a:spcAft>
              <a:buClr>
                <a:srgbClr val="000000"/>
              </a:buClr>
              <a:buSzPts val="1200"/>
              <a:buFont typeface="Symbol" panose="05050102010706020507" pitchFamily="18" charset="2"/>
              <a:buChar char="-"/>
              <a:tabLst>
                <a:tab pos="1463040" algn="l"/>
              </a:tabLst>
            </a:pPr>
            <a:r>
              <a:rPr lang="fr-FR" sz="1800" dirty="0">
                <a:solidFill>
                  <a:srgbClr val="000000"/>
                </a:solidFill>
                <a:effectLst/>
                <a:ea typeface="Bookman Old Style" panose="02050604050505020204" pitchFamily="18" charset="0"/>
                <a:cs typeface="Bookman Old Style" panose="02050604050505020204" pitchFamily="18" charset="0"/>
              </a:rPr>
              <a:t>de compression partie inférieure du fuselage.</a:t>
            </a:r>
          </a:p>
          <a:p>
            <a:pPr lvl="0" algn="just">
              <a:spcAft>
                <a:spcPts val="1235"/>
              </a:spcAft>
              <a:buClr>
                <a:srgbClr val="000000"/>
              </a:buClr>
              <a:buSzPts val="1200"/>
              <a:buFont typeface="Symbol" panose="05050102010706020507" pitchFamily="18" charset="2"/>
              <a:buNone/>
              <a:tabLst>
                <a:tab pos="1463040" algn="l"/>
              </a:tabLst>
            </a:pPr>
            <a:r>
              <a:rPr lang="fr-FR" sz="1800" dirty="0">
                <a:solidFill>
                  <a:srgbClr val="000000"/>
                </a:solidFill>
                <a:effectLst/>
                <a:ea typeface="Bookman Old Style" panose="02050604050505020204" pitchFamily="18" charset="0"/>
                <a:cs typeface="Bookman Old Style" panose="02050604050505020204" pitchFamily="18" charset="0"/>
              </a:rPr>
              <a:t>Les efforts dues à la pressurisation provoquent des contraintes longitudinales et transversales. Les contraintes longitudinales vont se combiner avec celles du poids de celles sorte que :</a:t>
            </a:r>
            <a:endParaRPr lang="fr-FR" sz="1800" dirty="0">
              <a:effectLst/>
              <a:ea typeface="Bookman Old Style" panose="02050604050505020204" pitchFamily="18" charset="0"/>
              <a:cs typeface="Bookman Old Style" panose="02050604050505020204" pitchFamily="18" charset="0"/>
            </a:endParaRPr>
          </a:p>
          <a:p>
            <a:pPr lvl="0" algn="just">
              <a:spcAft>
                <a:spcPts val="900"/>
              </a:spcAft>
              <a:buClr>
                <a:srgbClr val="000000"/>
              </a:buClr>
              <a:buSzPts val="1200"/>
              <a:buFont typeface="Symbol" panose="05050102010706020507" pitchFamily="18" charset="2"/>
              <a:buChar char="-"/>
              <a:tabLst>
                <a:tab pos="1463040" algn="l"/>
              </a:tabLst>
            </a:pPr>
            <a:r>
              <a:rPr lang="fr-FR" sz="1800" u="none" strike="noStrike" spc="0" dirty="0">
                <a:solidFill>
                  <a:srgbClr val="000000"/>
                </a:solidFill>
                <a:effectLst/>
                <a:ea typeface="Bookman Old Style" panose="02050604050505020204" pitchFamily="18" charset="0"/>
                <a:cs typeface="Bookman Old Style" panose="02050604050505020204" pitchFamily="18" charset="0"/>
              </a:rPr>
              <a:t>elles s'ajoutent dans la parue supérieure*</a:t>
            </a:r>
            <a:endParaRPr lang="fr-FR" sz="1800" u="none" strike="noStrike" spc="0" dirty="0">
              <a:effectLst/>
              <a:ea typeface="Bookman Old Style" panose="02050604050505020204" pitchFamily="18" charset="0"/>
              <a:cs typeface="Bookman Old Style" panose="02050604050505020204" pitchFamily="18" charset="0"/>
            </a:endParaRPr>
          </a:p>
          <a:p>
            <a:pPr lvl="0" algn="just">
              <a:spcAft>
                <a:spcPts val="900"/>
              </a:spcAft>
              <a:buClr>
                <a:srgbClr val="000000"/>
              </a:buClr>
              <a:buSzPts val="1200"/>
              <a:buFont typeface="Symbol" panose="05050102010706020507" pitchFamily="18" charset="2"/>
              <a:buChar char="-"/>
              <a:tabLst>
                <a:tab pos="1463040" algn="l"/>
              </a:tabLst>
            </a:pPr>
            <a:r>
              <a:rPr lang="fr-FR" sz="1800" u="none" strike="noStrike" spc="0" dirty="0">
                <a:solidFill>
                  <a:srgbClr val="000000"/>
                </a:solidFill>
                <a:effectLst/>
                <a:ea typeface="Bookman Old Style" panose="02050604050505020204" pitchFamily="18" charset="0"/>
                <a:cs typeface="Bookman Old Style" panose="02050604050505020204" pitchFamily="18" charset="0"/>
              </a:rPr>
              <a:t>elles se retranchent dans la partie inférieure.</a:t>
            </a:r>
          </a:p>
          <a:p>
            <a:pPr lvl="0" algn="just">
              <a:spcAft>
                <a:spcPts val="900"/>
              </a:spcAft>
              <a:buClr>
                <a:srgbClr val="000000"/>
              </a:buClr>
              <a:buSzPts val="1200"/>
              <a:buFont typeface="Symbol" panose="05050102010706020507" pitchFamily="18" charset="2"/>
              <a:buNone/>
              <a:tabLst>
                <a:tab pos="1463040" algn="l"/>
              </a:tabLst>
            </a:pPr>
            <a:r>
              <a:rPr lang="fr-FR" sz="1800" dirty="0">
                <a:solidFill>
                  <a:srgbClr val="000000"/>
                </a:solidFill>
                <a:effectLst/>
                <a:ea typeface="Bookman Old Style" panose="02050604050505020204" pitchFamily="18" charset="0"/>
                <a:cs typeface="Bookman Old Style" panose="02050604050505020204" pitchFamily="18" charset="0"/>
              </a:rPr>
              <a:t>D'où une diminution de la zone critique de flambage sous le fuselage.</a:t>
            </a:r>
            <a:endParaRPr lang="fr-FR" sz="1800" dirty="0">
              <a:effectLst/>
              <a:ea typeface="Bookman Old Style" panose="02050604050505020204" pitchFamily="18" charset="0"/>
              <a:cs typeface="Bookman Old Style" panose="02050604050505020204" pitchFamily="18" charset="0"/>
            </a:endParaRPr>
          </a:p>
          <a:p>
            <a:pPr algn="ctr">
              <a:spcBef>
                <a:spcPts val="900"/>
              </a:spcBef>
            </a:pPr>
            <a:r>
              <a:rPr lang="fr-FR" sz="1800" b="1" dirty="0">
                <a:solidFill>
                  <a:srgbClr val="000000"/>
                </a:solidFill>
                <a:effectLst/>
                <a:ea typeface="Bookman Old Style" panose="02050604050505020204" pitchFamily="18" charset="0"/>
                <a:cs typeface="Bookman Old Style" panose="02050604050505020204" pitchFamily="18" charset="0"/>
              </a:rPr>
              <a:t>Réponse : C</a:t>
            </a:r>
            <a:endParaRPr lang="fr-FR" sz="1800" b="1" dirty="0">
              <a:effectLst/>
              <a:ea typeface="Bookman Old Style" panose="02050604050505020204" pitchFamily="18" charset="0"/>
              <a:cs typeface="Bookman Old Style" panose="02050604050505020204" pitchFamily="18" charset="0"/>
            </a:endParaRPr>
          </a:p>
        </p:txBody>
      </p:sp>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159999C-5A58-B793-FAC5-9145C2A00CD8}"/>
              </a:ext>
            </a:extLst>
          </p:cNvPr>
          <p:cNvSpPr txBox="1"/>
          <p:nvPr/>
        </p:nvSpPr>
        <p:spPr>
          <a:xfrm>
            <a:off x="934956" y="821593"/>
            <a:ext cx="10322088" cy="24519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N°16 :</a:t>
            </a:r>
          </a:p>
          <a:p>
            <a:pPr algn="just">
              <a:spcAft>
                <a:spcPts val="350"/>
              </a:spcAft>
            </a:pPr>
            <a:r>
              <a:rPr lang="fr-FR" sz="1800" dirty="0">
                <a:solidFill>
                  <a:srgbClr val="000000"/>
                </a:solidFill>
                <a:effectLst/>
                <a:latin typeface="Times New Roman" panose="02020603050405020304" pitchFamily="18" charset="0"/>
                <a:ea typeface="Times New Roman" panose="02020603050405020304" pitchFamily="18" charset="0"/>
              </a:rPr>
              <a:t>Les </a:t>
            </a:r>
            <a:r>
              <a:rPr lang="fr-FR" sz="1600" b="1" i="0" u="none" strike="noStrike" spc="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hublots </a:t>
            </a:r>
            <a:r>
              <a:rPr lang="fr-FR" sz="1800" dirty="0">
                <a:solidFill>
                  <a:srgbClr val="000000"/>
                </a:solidFill>
                <a:effectLst/>
                <a:latin typeface="Times New Roman" panose="02020603050405020304" pitchFamily="18" charset="0"/>
                <a:ea typeface="Times New Roman" panose="02020603050405020304" pitchFamily="18" charset="0"/>
              </a:rPr>
              <a:t>d'un avion sont construits avec une glace extérieure, une glace intérieure et un panneau de protection intérieure. Concernant les glaces :</a:t>
            </a:r>
          </a:p>
          <a:p>
            <a:pPr marL="342900" lvl="0" indent="-342900" algn="just">
              <a:buFont typeface="Symbol" panose="05050102010706020507" pitchFamily="18" charset="2"/>
              <a:buChar char=""/>
            </a:pPr>
            <a:r>
              <a:rPr lang="fr-FR" sz="1800" dirty="0">
                <a:solidFill>
                  <a:srgbClr val="000000"/>
                </a:solidFill>
                <a:effectLst/>
                <a:latin typeface="Times New Roman" panose="02020603050405020304" pitchFamily="18" charset="0"/>
                <a:ea typeface="Times New Roman" panose="02020603050405020304" pitchFamily="18" charset="0"/>
              </a:rPr>
              <a:t>A » la glace intérieure est chargée de résister à la pression différentielle entre la cabine et l'extérieure, le panneau extérieur a un rôle aérodynamique </a:t>
            </a:r>
          </a:p>
          <a:p>
            <a:pPr marL="342900" lvl="0" indent="-342900" algn="just">
              <a:buFont typeface="Symbol" panose="05050102010706020507" pitchFamily="18" charset="2"/>
              <a:buChar char=""/>
            </a:pPr>
            <a:r>
              <a:rPr lang="fr-FR" sz="1800" dirty="0">
                <a:solidFill>
                  <a:srgbClr val="000000"/>
                </a:solidFill>
                <a:effectLst/>
                <a:latin typeface="Times New Roman" panose="02020603050405020304" pitchFamily="18" charset="0"/>
                <a:ea typeface="Times New Roman" panose="02020603050405020304" pitchFamily="18" charset="0"/>
              </a:rPr>
              <a:t>B » il n'y a pas de circulation d'air entre la glace extérieure et intérieure </a:t>
            </a:r>
          </a:p>
          <a:p>
            <a:pPr marL="342900" lvl="0" indent="-342900" algn="just">
              <a:buFont typeface="Symbol" panose="05050102010706020507" pitchFamily="18" charset="2"/>
              <a:buChar char=""/>
            </a:pPr>
            <a:r>
              <a:rPr lang="fr-FR" sz="1800" dirty="0">
                <a:solidFill>
                  <a:srgbClr val="000000"/>
                </a:solidFill>
                <a:effectLst/>
                <a:latin typeface="Times New Roman" panose="02020603050405020304" pitchFamily="18" charset="0"/>
                <a:ea typeface="Times New Roman" panose="02020603050405020304" pitchFamily="18" charset="0"/>
              </a:rPr>
              <a:t>C » chaque glace peut supporter la pression différentielle entre la cabine et l'extérieure </a:t>
            </a:r>
          </a:p>
          <a:p>
            <a:pPr marL="342900" lvl="0" indent="-342900" algn="just">
              <a:buFont typeface="Symbol" panose="05050102010706020507" pitchFamily="18" charset="2"/>
              <a:buChar char=""/>
            </a:pPr>
            <a:r>
              <a:rPr lang="fr-FR" sz="1800" dirty="0">
                <a:solidFill>
                  <a:srgbClr val="000000"/>
                </a:solidFill>
                <a:effectLst/>
                <a:latin typeface="Times New Roman" panose="02020603050405020304" pitchFamily="18" charset="0"/>
                <a:ea typeface="Times New Roman" panose="02020603050405020304" pitchFamily="18" charset="0"/>
              </a:rPr>
              <a:t>D » les glaces extérieures et intérieures sont collées ensemble par une colle plastique</a:t>
            </a:r>
          </a:p>
        </p:txBody>
      </p:sp>
      <p:sp>
        <p:nvSpPr>
          <p:cNvPr id="9" name="ZoneTexte 8">
            <a:extLst>
              <a:ext uri="{FF2B5EF4-FFF2-40B4-BE49-F238E27FC236}">
                <a16:creationId xmlns:a16="http://schemas.microsoft.com/office/drawing/2014/main" id="{DFD14B1B-1236-4E06-9B0A-E9493C2EB4A9}"/>
              </a:ext>
            </a:extLst>
          </p:cNvPr>
          <p:cNvSpPr txBox="1"/>
          <p:nvPr/>
        </p:nvSpPr>
        <p:spPr>
          <a:xfrm>
            <a:off x="934956" y="3925590"/>
            <a:ext cx="10108182" cy="18056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r>
              <a:rPr lang="fr-FR" sz="1800" dirty="0">
                <a:solidFill>
                  <a:srgbClr val="000000"/>
                </a:solidFill>
                <a:effectLst/>
                <a:latin typeface="Times New Roman" panose="02020603050405020304" pitchFamily="18" charset="0"/>
                <a:ea typeface="Times New Roman" panose="02020603050405020304" pitchFamily="18" charset="0"/>
              </a:rPr>
              <a:t>Le hublot doit résister a la pression différentielle et être étanche.</a:t>
            </a:r>
          </a:p>
          <a:p>
            <a:pPr lvl="0" algn="just"/>
            <a:r>
              <a:rPr lang="fr-FR" sz="1800" dirty="0">
                <a:solidFill>
                  <a:srgbClr val="000000"/>
                </a:solidFill>
                <a:effectLst/>
                <a:latin typeface="Times New Roman" panose="02020603050405020304" pitchFamily="18" charset="0"/>
                <a:ea typeface="Times New Roman" panose="02020603050405020304" pitchFamily="18" charset="0"/>
              </a:rPr>
              <a:t>Il est constitué pour la partie travaillante par 2 glaces. Chacun est capable de supporter la pression différentielle maximale.</a:t>
            </a:r>
          </a:p>
          <a:p>
            <a:pPr lvl="0" algn="just"/>
            <a:r>
              <a:rPr lang="fr-FR" sz="1800" dirty="0">
                <a:solidFill>
                  <a:srgbClr val="000000"/>
                </a:solidFill>
                <a:effectLst/>
                <a:latin typeface="Times New Roman" panose="02020603050405020304" pitchFamily="18" charset="0"/>
                <a:ea typeface="Times New Roman" panose="02020603050405020304" pitchFamily="18" charset="0"/>
              </a:rPr>
              <a:t>Entre les 2 glaces, une circulation d’air est organisée pour la condensation.</a:t>
            </a:r>
          </a:p>
          <a:p>
            <a:pPr lvl="0" algn="just">
              <a:spcAft>
                <a:spcPts val="350"/>
              </a:spcAft>
            </a:pPr>
            <a:r>
              <a:rPr lang="fr-FR" sz="1800" dirty="0">
                <a:solidFill>
                  <a:srgbClr val="000000"/>
                </a:solidFill>
                <a:effectLst/>
                <a:latin typeface="Times New Roman" panose="02020603050405020304" pitchFamily="18" charset="0"/>
                <a:ea typeface="Times New Roman" panose="02020603050405020304" pitchFamily="18" charset="0"/>
              </a:rPr>
              <a:t>Un panneau de protection intérieur non travaillant permet d’éviter les rayures des glaces</a:t>
            </a:r>
          </a:p>
          <a:p>
            <a:pPr algn="just">
              <a:spcAft>
                <a:spcPts val="350"/>
              </a:spcAft>
            </a:pPr>
            <a:r>
              <a:rPr lang="fr-FR" sz="1800" dirty="0">
                <a:solidFill>
                  <a:srgbClr val="000000"/>
                </a:solidFill>
                <a:effectLst/>
                <a:latin typeface="Times New Roman" panose="02020603050405020304" pitchFamily="18" charset="0"/>
                <a:ea typeface="Times New Roman" panose="02020603050405020304" pitchFamily="18" charset="0"/>
              </a:rPr>
              <a:t>Réponse : C</a:t>
            </a:r>
          </a:p>
        </p:txBody>
      </p:sp>
    </p:spTree>
    <p:extLst>
      <p:ext uri="{BB962C8B-B14F-4D97-AF65-F5344CB8AC3E}">
        <p14:creationId xmlns:p14="http://schemas.microsoft.com/office/powerpoint/2010/main" val="257646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90EE27B6-AB67-4444-51BB-8876F640E608}"/>
              </a:ext>
            </a:extLst>
          </p:cNvPr>
          <p:cNvSpPr>
            <a:spLocks noGrp="1"/>
          </p:cNvSpPr>
          <p:nvPr>
            <p:ph type="sldNum" sz="quarter" idx="12"/>
          </p:nvPr>
        </p:nvSpPr>
        <p:spPr/>
        <p:txBody>
          <a:bodyPr/>
          <a:lstStyle/>
          <a:p>
            <a:fld id="{43F21D3E-2311-4475-B29A-B0D2330AC426}" type="slidenum">
              <a:rPr lang="fr-FR" altLang="fr-FR"/>
              <a:pPr/>
              <a:t>109</a:t>
            </a:fld>
            <a:endParaRPr lang="fr-FR" altLang="fr-FR"/>
          </a:p>
        </p:txBody>
      </p:sp>
      <p:sp>
        <p:nvSpPr>
          <p:cNvPr id="12" name="ZoneTexte 11">
            <a:extLst>
              <a:ext uri="{FF2B5EF4-FFF2-40B4-BE49-F238E27FC236}">
                <a16:creationId xmlns:a16="http://schemas.microsoft.com/office/drawing/2014/main" id="{BFE34423-0F2B-55A1-6E3C-0E6A0631FE46}"/>
              </a:ext>
            </a:extLst>
          </p:cNvPr>
          <p:cNvSpPr txBox="1"/>
          <p:nvPr/>
        </p:nvSpPr>
        <p:spPr>
          <a:xfrm>
            <a:off x="2445447" y="155191"/>
            <a:ext cx="7642901" cy="20287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ts val="2135"/>
              </a:lnSpc>
              <a:spcAft>
                <a:spcPts val="545"/>
              </a:spcAft>
            </a:pPr>
            <a:r>
              <a:rPr lang="fr-FR" sz="2400" b="1" kern="0" dirty="0">
                <a:solidFill>
                  <a:srgbClr val="2F5496"/>
                </a:solidFill>
                <a:latin typeface="Calibri Light" panose="020F0302020204030204" pitchFamily="34" charset="0"/>
                <a:cs typeface="Times New Roman" panose="02020603050405020304" pitchFamily="18" charset="0"/>
              </a:rPr>
              <a:t>Question 21</a:t>
            </a:r>
          </a:p>
          <a:p>
            <a:pPr algn="just">
              <a:lnSpc>
                <a:spcPts val="2135"/>
              </a:lnSpc>
              <a:spcAft>
                <a:spcPts val="545"/>
              </a:spcAft>
            </a:pPr>
            <a:r>
              <a:rPr lang="fr-FR" sz="1800" spc="-50" dirty="0">
                <a:solidFill>
                  <a:srgbClr val="000000"/>
                </a:solidFill>
                <a:effectLst/>
                <a:latin typeface="Times New Roman" panose="02020603050405020304" pitchFamily="18" charset="0"/>
                <a:ea typeface="Times New Roman" panose="02020603050405020304" pitchFamily="18" charset="0"/>
              </a:rPr>
              <a:t>L’</a:t>
            </a:r>
            <a:r>
              <a:rPr lang="fr-FR" sz="1800" spc="-50" dirty="0" err="1">
                <a:solidFill>
                  <a:srgbClr val="000000"/>
                </a:solidFill>
                <a:effectLst/>
                <a:latin typeface="Times New Roman" panose="02020603050405020304" pitchFamily="18" charset="0"/>
                <a:ea typeface="Times New Roman" panose="02020603050405020304" pitchFamily="18" charset="0"/>
              </a:rPr>
              <a:t>etanchiete</a:t>
            </a:r>
            <a:r>
              <a:rPr lang="fr-FR" sz="1800" spc="-50" dirty="0">
                <a:solidFill>
                  <a:srgbClr val="000000"/>
                </a:solidFill>
                <a:effectLst/>
                <a:latin typeface="Times New Roman" panose="02020603050405020304" pitchFamily="18" charset="0"/>
                <a:ea typeface="Times New Roman" panose="02020603050405020304" pitchFamily="18" charset="0"/>
              </a:rPr>
              <a:t> d’un fuselage pressurisé est assure par</a:t>
            </a:r>
          </a:p>
          <a:p>
            <a:pPr marL="342900" indent="-342900" algn="just">
              <a:lnSpc>
                <a:spcPts val="2135"/>
              </a:lnSpc>
              <a:spcAft>
                <a:spcPts val="545"/>
              </a:spcAft>
              <a:buFont typeface="+mj-lt"/>
              <a:buAutoNum type="alphaUcPeriod"/>
            </a:pPr>
            <a:r>
              <a:rPr lang="fr-FR" sz="1800" spc="-50" dirty="0">
                <a:solidFill>
                  <a:srgbClr val="000000"/>
                </a:solidFill>
                <a:effectLst/>
                <a:latin typeface="Times New Roman" panose="02020603050405020304" pitchFamily="18" charset="0"/>
                <a:ea typeface="Times New Roman" panose="02020603050405020304" pitchFamily="18" charset="0"/>
              </a:rPr>
              <a:t>Des rivets plus serrés, enrobés d’une matière plastique</a:t>
            </a:r>
          </a:p>
          <a:p>
            <a:pPr marL="342900" indent="-342900" algn="just">
              <a:lnSpc>
                <a:spcPts val="2135"/>
              </a:lnSpc>
              <a:spcAft>
                <a:spcPts val="545"/>
              </a:spcAft>
              <a:buFont typeface="+mj-lt"/>
              <a:buAutoNum type="alphaUcPeriod"/>
            </a:pPr>
            <a:r>
              <a:rPr lang="fr-FR" sz="1800" spc="-50" dirty="0">
                <a:solidFill>
                  <a:srgbClr val="000000"/>
                </a:solidFill>
                <a:effectLst/>
                <a:latin typeface="Times New Roman" panose="02020603050405020304" pitchFamily="18" charset="0"/>
                <a:ea typeface="Times New Roman" panose="02020603050405020304" pitchFamily="18" charset="0"/>
              </a:rPr>
              <a:t>Des panneaux de laine de verre microlite AA</a:t>
            </a:r>
          </a:p>
          <a:p>
            <a:pPr marL="342900" indent="-342900" algn="just">
              <a:lnSpc>
                <a:spcPts val="2135"/>
              </a:lnSpc>
              <a:spcAft>
                <a:spcPts val="545"/>
              </a:spcAft>
              <a:buFont typeface="+mj-lt"/>
              <a:buAutoNum type="alphaUcPeriod"/>
            </a:pPr>
            <a:r>
              <a:rPr lang="fr-FR" sz="1800" spc="-50" dirty="0">
                <a:solidFill>
                  <a:srgbClr val="000000"/>
                </a:solidFill>
                <a:effectLst/>
                <a:latin typeface="Times New Roman" panose="02020603050405020304" pitchFamily="18" charset="0"/>
                <a:ea typeface="Times New Roman" panose="02020603050405020304" pitchFamily="18" charset="0"/>
              </a:rPr>
              <a:t>Des panneaux de laine de verre type B</a:t>
            </a:r>
          </a:p>
          <a:p>
            <a:pPr marL="342900" indent="-342900" algn="just">
              <a:lnSpc>
                <a:spcPts val="2135"/>
              </a:lnSpc>
              <a:spcAft>
                <a:spcPts val="545"/>
              </a:spcAft>
              <a:buFont typeface="+mj-lt"/>
              <a:buAutoNum type="alphaUcPeriod"/>
            </a:pPr>
            <a:r>
              <a:rPr lang="fr-FR" sz="1800" spc="-50" dirty="0">
                <a:solidFill>
                  <a:srgbClr val="000000"/>
                </a:solidFill>
                <a:effectLst/>
                <a:latin typeface="Times New Roman" panose="02020603050405020304" pitchFamily="18" charset="0"/>
                <a:ea typeface="Times New Roman" panose="02020603050405020304" pitchFamily="18" charset="0"/>
              </a:rPr>
              <a:t>Des montants et cadres moulés</a:t>
            </a:r>
          </a:p>
        </p:txBody>
      </p:sp>
      <p:sp>
        <p:nvSpPr>
          <p:cNvPr id="4" name="ZoneTexte 3">
            <a:extLst>
              <a:ext uri="{FF2B5EF4-FFF2-40B4-BE49-F238E27FC236}">
                <a16:creationId xmlns:a16="http://schemas.microsoft.com/office/drawing/2014/main" id="{83E1E26D-F4E5-73B0-FEE2-0A6818292260}"/>
              </a:ext>
            </a:extLst>
          </p:cNvPr>
          <p:cNvSpPr txBox="1"/>
          <p:nvPr/>
        </p:nvSpPr>
        <p:spPr>
          <a:xfrm>
            <a:off x="318571" y="2381929"/>
            <a:ext cx="11352362" cy="39744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ts val="2135"/>
              </a:lnSpc>
              <a:spcAft>
                <a:spcPts val="545"/>
              </a:spcAft>
            </a:pPr>
            <a:r>
              <a:rPr lang="fr-FR" sz="1800" spc="-50" dirty="0">
                <a:solidFill>
                  <a:srgbClr val="000000"/>
                </a:solidFill>
                <a:effectLst/>
                <a:latin typeface="Times New Roman" panose="02020603050405020304" pitchFamily="18" charset="0"/>
                <a:ea typeface="Times New Roman" panose="02020603050405020304" pitchFamily="18" charset="0"/>
              </a:rPr>
              <a:t>La zone pressurisée doit être étanche. L’assemblage des panneaux, la pose des rivets très ajustés, le passage des cloisons étanches par les commandes, les canalisations, les câbles électriques, les pare-brise, les hublots, les portes, font  l’objet d'une attention particulière et nécessitent la mise en place de joints spécifiques à chaque poste qui assurent une bonne étanchéité, ainsi qu’une entière sécurité de fonctionnement.</a:t>
            </a:r>
            <a:endParaRPr lang="fr-FR" sz="1800" spc="-50" dirty="0">
              <a:effectLst/>
              <a:latin typeface="Times New Roman" panose="02020603050405020304" pitchFamily="18" charset="0"/>
              <a:ea typeface="Times New Roman" panose="02020603050405020304" pitchFamily="18" charset="0"/>
            </a:endParaRPr>
          </a:p>
          <a:p>
            <a:pPr algn="just">
              <a:lnSpc>
                <a:spcPts val="2210"/>
              </a:lnSpc>
              <a:spcAft>
                <a:spcPts val="600"/>
              </a:spcAft>
            </a:pPr>
            <a:r>
              <a:rPr lang="fr-FR" sz="1800" spc="-50" dirty="0">
                <a:solidFill>
                  <a:srgbClr val="000000"/>
                </a:solidFill>
                <a:effectLst/>
                <a:latin typeface="Times New Roman" panose="02020603050405020304" pitchFamily="18" charset="0"/>
                <a:ea typeface="Times New Roman" panose="02020603050405020304" pitchFamily="18" charset="0"/>
              </a:rPr>
              <a:t>Des couples spéciaux, étanches et très résistants assurent la séparation du compartiment pressurisé et non pressurisé.</a:t>
            </a:r>
          </a:p>
          <a:p>
            <a:pPr>
              <a:lnSpc>
                <a:spcPts val="1175"/>
              </a:lnSpc>
              <a:spcAft>
                <a:spcPts val="900"/>
              </a:spcAft>
            </a:pPr>
            <a:endParaRPr lang="fr-FR" sz="1800" spc="-50" dirty="0">
              <a:solidFill>
                <a:srgbClr val="000000"/>
              </a:solidFill>
              <a:effectLst/>
              <a:latin typeface="Times New Roman" panose="02020603050405020304" pitchFamily="18" charset="0"/>
              <a:ea typeface="Times New Roman" panose="02020603050405020304" pitchFamily="18" charset="0"/>
            </a:endParaRPr>
          </a:p>
          <a:p>
            <a:pPr>
              <a:lnSpc>
                <a:spcPts val="1175"/>
              </a:lnSpc>
              <a:spcAft>
                <a:spcPts val="900"/>
              </a:spcAft>
            </a:pPr>
            <a:r>
              <a:rPr lang="fr-FR" sz="1800" spc="-50" dirty="0">
                <a:solidFill>
                  <a:srgbClr val="000000"/>
                </a:solidFill>
                <a:effectLst/>
                <a:latin typeface="Times New Roman" panose="02020603050405020304" pitchFamily="18" charset="0"/>
                <a:ea typeface="Times New Roman" panose="02020603050405020304" pitchFamily="18" charset="0"/>
              </a:rPr>
              <a:t>Le rivetage des éléments pressurisés dote être étanche. On améliore l’</a:t>
            </a:r>
            <a:r>
              <a:rPr lang="fr-FR" sz="1800" spc="-50" dirty="0" err="1">
                <a:solidFill>
                  <a:srgbClr val="000000"/>
                </a:solidFill>
                <a:effectLst/>
                <a:latin typeface="Times New Roman" panose="02020603050405020304" pitchFamily="18" charset="0"/>
                <a:ea typeface="Times New Roman" panose="02020603050405020304" pitchFamily="18" charset="0"/>
              </a:rPr>
              <a:t>étanchiété</a:t>
            </a:r>
            <a:r>
              <a:rPr lang="fr-FR" sz="1800" spc="-50" dirty="0">
                <a:solidFill>
                  <a:srgbClr val="000000"/>
                </a:solidFill>
                <a:effectLst/>
                <a:latin typeface="Times New Roman" panose="02020603050405020304" pitchFamily="18" charset="0"/>
                <a:ea typeface="Times New Roman" panose="02020603050405020304" pitchFamily="18" charset="0"/>
              </a:rPr>
              <a:t> par des techniques de fabrication particulières :</a:t>
            </a:r>
            <a:endParaRPr lang="fr-FR" sz="1800" spc="-50" dirty="0">
              <a:effectLst/>
              <a:latin typeface="Times New Roman" panose="02020603050405020304" pitchFamily="18" charset="0"/>
              <a:ea typeface="Times New Roman" panose="02020603050405020304" pitchFamily="18" charset="0"/>
            </a:endParaRPr>
          </a:p>
          <a:p>
            <a:pPr lvl="0" algn="just">
              <a:lnSpc>
                <a:spcPts val="2350"/>
              </a:lnSpc>
              <a:spcAft>
                <a:spcPts val="900"/>
              </a:spcAft>
              <a:buClr>
                <a:srgbClr val="000000"/>
              </a:buClr>
              <a:buSzPts val="1200"/>
              <a:buFont typeface="Arial" panose="020B0604020202020204" pitchFamily="34" charset="0"/>
              <a:buChar char="•"/>
              <a:tabLst>
                <a:tab pos="1673225" algn="l"/>
              </a:tabLst>
            </a:pPr>
            <a:r>
              <a:rPr lang="fr-FR" sz="1800" u="none" strike="noStrike" spc="-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perçage, alésage du trou de rivet (tolérance serrée),</a:t>
            </a:r>
            <a:endPar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ts val="2350"/>
              </a:lnSpc>
              <a:spcAft>
                <a:spcPts val="900"/>
              </a:spcAft>
              <a:buClr>
                <a:srgbClr val="000000"/>
              </a:buClr>
              <a:buSzPts val="1200"/>
              <a:buFont typeface="Arial" panose="020B0604020202020204" pitchFamily="34" charset="0"/>
              <a:buChar char="•"/>
              <a:tabLst>
                <a:tab pos="1673225" algn="l"/>
              </a:tabLst>
            </a:pPr>
            <a:r>
              <a:rPr lang="fr-FR" sz="1800" u="none" strike="noStrike" spc="-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interposition encre les constituants d’un joint.</a:t>
            </a:r>
            <a:endPar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lnSpc>
                <a:spcPts val="2350"/>
              </a:lnSpc>
              <a:spcAft>
                <a:spcPts val="1440"/>
              </a:spcAft>
              <a:buClr>
                <a:srgbClr val="000000"/>
              </a:buClr>
              <a:buSzPts val="1200"/>
              <a:buFont typeface="Arial" panose="020B0604020202020204" pitchFamily="34" charset="0"/>
              <a:buChar char="•"/>
              <a:tabLst>
                <a:tab pos="1673225" algn="l"/>
              </a:tabLst>
            </a:pPr>
            <a:r>
              <a:rPr lang="fr-FR" sz="1800" u="none" strike="noStrike" spc="-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rivetage séné et interposition d'un produit plastique.</a:t>
            </a:r>
            <a:endPar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ts val="1300"/>
              </a:lnSpc>
              <a:spcBef>
                <a:spcPts val="600"/>
              </a:spcBef>
              <a:spcAft>
                <a:spcPts val="0"/>
              </a:spcAft>
            </a:pPr>
            <a:r>
              <a:rPr lang="fr-FR" sz="1800" b="1" dirty="0">
                <a:solidFill>
                  <a:srgbClr val="000000"/>
                </a:solidFill>
                <a:effectLst/>
                <a:latin typeface="Times New Roman" panose="02020603050405020304" pitchFamily="18" charset="0"/>
                <a:ea typeface="Times New Roman" panose="02020603050405020304" pitchFamily="18" charset="0"/>
              </a:rPr>
              <a:t>Réponse  A.</a:t>
            </a:r>
            <a:endParaRPr lang="fr-FR" sz="1800" b="1" dirty="0">
              <a:effectLst/>
              <a:latin typeface="Times New Roman" panose="02020603050405020304" pitchFamily="18" charset="0"/>
              <a:ea typeface="Times New Roman" panose="02020603050405020304" pitchFamily="18" charset="0"/>
            </a:endParaRPr>
          </a:p>
          <a:p>
            <a:pPr algn="just">
              <a:lnSpc>
                <a:spcPts val="2210"/>
              </a:lnSpc>
              <a:spcAft>
                <a:spcPts val="600"/>
              </a:spcAft>
            </a:pPr>
            <a:endParaRPr lang="fr-FR" sz="1800" spc="-50" dirty="0">
              <a:effectLst/>
              <a:latin typeface="Times New Roman" panose="02020603050405020304" pitchFamily="18" charset="0"/>
              <a:ea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27CB9C20-AA47-812F-2D66-506DB556F6BF}"/>
              </a:ext>
            </a:extLst>
          </p:cNvPr>
          <p:cNvSpPr>
            <a:spLocks noGrp="1"/>
          </p:cNvSpPr>
          <p:nvPr>
            <p:ph type="sldNum" sz="quarter" idx="12"/>
          </p:nvPr>
        </p:nvSpPr>
        <p:spPr/>
        <p:txBody>
          <a:bodyPr/>
          <a:lstStyle/>
          <a:p>
            <a:fld id="{878C46F7-3202-4E31-8274-FE371B0670DF}" type="slidenum">
              <a:rPr lang="fr-FR" altLang="fr-FR"/>
              <a:pPr/>
              <a:t>11</a:t>
            </a:fld>
            <a:endParaRPr lang="fr-FR" altLang="fr-FR"/>
          </a:p>
        </p:txBody>
      </p:sp>
      <p:sp>
        <p:nvSpPr>
          <p:cNvPr id="1867780" name="Rectangle 4">
            <a:extLst>
              <a:ext uri="{FF2B5EF4-FFF2-40B4-BE49-F238E27FC236}">
                <a16:creationId xmlns:a16="http://schemas.microsoft.com/office/drawing/2014/main" id="{D17CE65E-39A4-0C24-3485-B1187F868A32}"/>
              </a:ext>
            </a:extLst>
          </p:cNvPr>
          <p:cNvSpPr>
            <a:spLocks noChangeArrowheads="1"/>
          </p:cNvSpPr>
          <p:nvPr/>
        </p:nvSpPr>
        <p:spPr bwMode="auto">
          <a:xfrm>
            <a:off x="1391798" y="1382806"/>
            <a:ext cx="1011816"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pPr eaLnBrk="0" hangingPunct="0"/>
            <a:r>
              <a:rPr lang="fr-FR" altLang="fr-FR" sz="2000" b="1" dirty="0"/>
              <a:t>Torsion</a:t>
            </a:r>
            <a:r>
              <a:rPr lang="fr-FR" altLang="fr-FR" sz="2000" b="1" dirty="0">
                <a:effectLst>
                  <a:outerShdw blurRad="38100" dist="38100" dir="2700000" algn="tl">
                    <a:srgbClr val="C0C0C0"/>
                  </a:outerShdw>
                </a:effectLst>
              </a:rPr>
              <a:t> </a:t>
            </a:r>
          </a:p>
        </p:txBody>
      </p:sp>
      <p:sp>
        <p:nvSpPr>
          <p:cNvPr id="1867781" name="Rectangle 5">
            <a:extLst>
              <a:ext uri="{FF2B5EF4-FFF2-40B4-BE49-F238E27FC236}">
                <a16:creationId xmlns:a16="http://schemas.microsoft.com/office/drawing/2014/main" id="{1430F8F5-94D6-A743-6F25-7360E494D166}"/>
              </a:ext>
            </a:extLst>
          </p:cNvPr>
          <p:cNvSpPr>
            <a:spLocks noChangeArrowheads="1"/>
          </p:cNvSpPr>
          <p:nvPr/>
        </p:nvSpPr>
        <p:spPr bwMode="auto">
          <a:xfrm>
            <a:off x="1028241" y="2177236"/>
            <a:ext cx="10440988" cy="705321"/>
          </a:xfrm>
          <a:prstGeom prst="rect">
            <a:avLst/>
          </a:prstGeom>
          <a:ln/>
        </p:spPr>
        <p:style>
          <a:lnRef idx="2">
            <a:schemeClr val="accent1"/>
          </a:lnRef>
          <a:fillRef idx="1">
            <a:schemeClr val="lt1"/>
          </a:fillRef>
          <a:effectRef idx="0">
            <a:schemeClr val="accent1"/>
          </a:effectRef>
          <a:fontRef idx="minor">
            <a:schemeClr val="dk1"/>
          </a:fontRef>
        </p:style>
        <p:txBody>
          <a:bodyPr lIns="90488" tIns="44450" rIns="90488" bIns="44450" anchor="ctr">
            <a:spAutoFit/>
          </a:bodyPr>
          <a:lstStyle/>
          <a:p>
            <a:pPr eaLnBrk="0" hangingPunct="0"/>
            <a:r>
              <a:rPr lang="fr-FR" altLang="fr-FR" sz="2000" dirty="0"/>
              <a:t>La torsion du fuselage est également provoquée par la manœuvre  de la gouverne de direction : </a:t>
            </a:r>
          </a:p>
          <a:p>
            <a:pPr eaLnBrk="0" hangingPunct="0"/>
            <a:r>
              <a:rPr lang="fr-FR" altLang="fr-FR" sz="2000" dirty="0"/>
              <a:t>le point d'application de la force aérodynamique est loin de l'axe élastique du fuselage</a:t>
            </a:r>
            <a:r>
              <a:rPr lang="fr-FR" altLang="fr-FR" sz="2000" dirty="0">
                <a:effectLst>
                  <a:outerShdw blurRad="38100" dist="38100" dir="2700000" algn="tl">
                    <a:srgbClr val="C0C0C0"/>
                  </a:outerShdw>
                </a:effectLst>
              </a:rPr>
              <a:t> </a:t>
            </a:r>
          </a:p>
        </p:txBody>
      </p:sp>
      <p:pic>
        <p:nvPicPr>
          <p:cNvPr id="1867782" name="Picture 6">
            <a:extLst>
              <a:ext uri="{FF2B5EF4-FFF2-40B4-BE49-F238E27FC236}">
                <a16:creationId xmlns:a16="http://schemas.microsoft.com/office/drawing/2014/main" id="{D1EAFCF9-4079-0B37-4C79-D642F3E1E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706" y="3011488"/>
            <a:ext cx="8135938" cy="3344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re 1">
            <a:extLst>
              <a:ext uri="{FF2B5EF4-FFF2-40B4-BE49-F238E27FC236}">
                <a16:creationId xmlns:a16="http://schemas.microsoft.com/office/drawing/2014/main" id="{219BC8C6-000F-5A43-7D87-9FE26BE9A7EA}"/>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10" name="Rectangle 9">
            <a:extLst>
              <a:ext uri="{FF2B5EF4-FFF2-40B4-BE49-F238E27FC236}">
                <a16:creationId xmlns:a16="http://schemas.microsoft.com/office/drawing/2014/main" id="{DAA42AC1-523D-621B-0341-10D36CBF7D9F}"/>
              </a:ext>
            </a:extLst>
          </p:cNvPr>
          <p:cNvSpPr/>
          <p:nvPr/>
        </p:nvSpPr>
        <p:spPr>
          <a:xfrm>
            <a:off x="3391061" y="681037"/>
            <a:ext cx="5409878" cy="400110"/>
          </a:xfrm>
          <a:prstGeom prst="rect">
            <a:avLst/>
          </a:prstGeom>
        </p:spPr>
        <p:txBody>
          <a:bodyPr wrap="none">
            <a:spAutoFit/>
          </a:bodyPr>
          <a:lstStyle/>
          <a:p>
            <a:pPr marL="0" lvl="2" algn="ctr"/>
            <a:r>
              <a:rPr lang="fr-FR" sz="2000" b="1" dirty="0"/>
              <a:t>Efforts occasionnels dus au braquage de la dérive</a:t>
            </a:r>
          </a:p>
        </p:txBody>
      </p:sp>
    </p:spTree>
    <p:extLst>
      <p:ext uri="{BB962C8B-B14F-4D97-AF65-F5344CB8AC3E}">
        <p14:creationId xmlns:p14="http://schemas.microsoft.com/office/powerpoint/2010/main" val="520260110"/>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20DFB99-DD2D-0209-99CC-A6589ED75DE4}"/>
              </a:ext>
            </a:extLst>
          </p:cNvPr>
          <p:cNvSpPr txBox="1"/>
          <p:nvPr/>
        </p:nvSpPr>
        <p:spPr>
          <a:xfrm>
            <a:off x="541283" y="366623"/>
            <a:ext cx="11366937" cy="41755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ts val="1990"/>
              </a:lnSpc>
              <a:spcAft>
                <a:spcPts val="1215"/>
              </a:spcAft>
            </a:pPr>
            <a:r>
              <a:rPr lang="fr-FR" sz="1800" dirty="0">
                <a:solidFill>
                  <a:srgbClr val="000000"/>
                </a:solidFill>
                <a:effectLst/>
                <a:latin typeface="Times New Roman" panose="02020603050405020304" pitchFamily="18" charset="0"/>
                <a:ea typeface="Times New Roman" panose="02020603050405020304" pitchFamily="18" charset="0"/>
              </a:rPr>
              <a:t>Concernant la résistance et l’ étanchéité de la cellule, on peut affirmer que: </a:t>
            </a:r>
          </a:p>
          <a:p>
            <a:pPr marL="342900" indent="-342900" algn="just">
              <a:lnSpc>
                <a:spcPts val="1990"/>
              </a:lnSpc>
              <a:spcAft>
                <a:spcPts val="1215"/>
              </a:spcAft>
              <a:buFont typeface="+mj-lt"/>
              <a:buAutoNum type="arabicPeriod"/>
            </a:pPr>
            <a:r>
              <a:rPr lang="fr-FR" sz="1800" dirty="0">
                <a:solidFill>
                  <a:srgbClr val="000000"/>
                </a:solidFill>
                <a:effectLst/>
                <a:latin typeface="Times New Roman" panose="02020603050405020304" pitchFamily="18" charset="0"/>
                <a:ea typeface="Times New Roman" panose="02020603050405020304" pitchFamily="18" charset="0"/>
              </a:rPr>
              <a:t>les charges massiques et la pressurisation donnent des contraintes de signes opposées au ventre de l’avion</a:t>
            </a:r>
          </a:p>
          <a:p>
            <a:pPr marL="342900" indent="-342900" algn="just">
              <a:lnSpc>
                <a:spcPts val="1990"/>
              </a:lnSpc>
              <a:spcAft>
                <a:spcPts val="1215"/>
              </a:spcAft>
              <a:buFont typeface="+mj-lt"/>
              <a:buAutoNum type="arabicPeriod"/>
            </a:pPr>
            <a:r>
              <a:rPr lang="fr-FR" sz="1800" dirty="0">
                <a:solidFill>
                  <a:srgbClr val="000000"/>
                </a:solidFill>
                <a:effectLst/>
                <a:latin typeface="Times New Roman" panose="02020603050405020304" pitchFamily="18" charset="0"/>
                <a:ea typeface="Times New Roman" panose="02020603050405020304" pitchFamily="18" charset="0"/>
              </a:rPr>
              <a:t>S’ouvrent vers l’extérieur pour des considérations de sécurité, les portes cabine sont a montage auto-serreur sous l’action de la pressurisation cabine</a:t>
            </a:r>
          </a:p>
          <a:p>
            <a:pPr marL="342900" indent="-342900" algn="just">
              <a:lnSpc>
                <a:spcPts val="1990"/>
              </a:lnSpc>
              <a:spcAft>
                <a:spcPts val="1215"/>
              </a:spcAft>
              <a:buFont typeface="+mj-lt"/>
              <a:buAutoNum type="arabicPeriod"/>
            </a:pPr>
            <a:r>
              <a:rPr lang="fr-FR" sz="1800" dirty="0">
                <a:solidFill>
                  <a:srgbClr val="000000"/>
                </a:solidFill>
                <a:effectLst/>
                <a:latin typeface="Times New Roman" panose="02020603050405020304" pitchFamily="18" charset="0"/>
                <a:ea typeface="Times New Roman" panose="02020603050405020304" pitchFamily="18" charset="0"/>
              </a:rPr>
              <a:t>Dans la cabine , des deux hublots superposés, seul l’extérieur est généralement travaillant, l’intérieur restant en attente dans un souci de FAIL-SAFE</a:t>
            </a:r>
          </a:p>
          <a:p>
            <a:pPr marL="342900" indent="-342900" algn="just">
              <a:lnSpc>
                <a:spcPts val="1990"/>
              </a:lnSpc>
              <a:spcAft>
                <a:spcPts val="1215"/>
              </a:spcAft>
              <a:buFont typeface="+mj-lt"/>
              <a:buAutoNum type="arabicPeriod"/>
            </a:pPr>
            <a:r>
              <a:rPr lang="fr-FR" sz="1800" dirty="0">
                <a:solidFill>
                  <a:srgbClr val="000000"/>
                </a:solidFill>
                <a:effectLst/>
                <a:latin typeface="Times New Roman" panose="02020603050405020304" pitchFamily="18" charset="0"/>
                <a:ea typeface="Times New Roman" panose="02020603050405020304" pitchFamily="18" charset="0"/>
              </a:rPr>
              <a:t>Au droit du logement du train principal, le plancher peut être équipé de panneaux de décompression</a:t>
            </a:r>
          </a:p>
          <a:p>
            <a:pPr algn="just">
              <a:lnSpc>
                <a:spcPts val="1990"/>
              </a:lnSpc>
              <a:spcAft>
                <a:spcPts val="1215"/>
              </a:spcAft>
            </a:pPr>
            <a:r>
              <a:rPr lang="fr-FR" sz="1800" dirty="0">
                <a:solidFill>
                  <a:srgbClr val="000000"/>
                </a:solidFill>
                <a:effectLst/>
                <a:latin typeface="Times New Roman" panose="02020603050405020304" pitchFamily="18" charset="0"/>
                <a:ea typeface="Times New Roman" panose="02020603050405020304" pitchFamily="18" charset="0"/>
              </a:rPr>
              <a:t>La combinaison regroupant les affirmations correctes est:</a:t>
            </a:r>
          </a:p>
          <a:p>
            <a:pPr marL="342900" indent="-342900">
              <a:buFont typeface="+mj-lt"/>
              <a:buAutoNum type="alphaUcPeriod"/>
            </a:pPr>
            <a:r>
              <a:rPr lang="de-DE" dirty="0"/>
              <a:t>1-2-3</a:t>
            </a:r>
          </a:p>
          <a:p>
            <a:pPr marL="342900" indent="-342900">
              <a:buFont typeface="+mj-lt"/>
              <a:buAutoNum type="alphaUcPeriod"/>
            </a:pPr>
            <a:r>
              <a:rPr lang="de-DE" dirty="0"/>
              <a:t>1-2-4</a:t>
            </a:r>
          </a:p>
          <a:p>
            <a:pPr marL="342900" indent="-342900">
              <a:buFont typeface="+mj-lt"/>
              <a:buAutoNum type="alphaUcPeriod"/>
            </a:pPr>
            <a:r>
              <a:rPr lang="de-DE" dirty="0"/>
              <a:t>1-3-4</a:t>
            </a:r>
          </a:p>
          <a:p>
            <a:pPr marL="342900" indent="-342900">
              <a:buFont typeface="+mj-lt"/>
              <a:buAutoNum type="alphaUcPeriod"/>
            </a:pPr>
            <a:r>
              <a:rPr lang="de-DE" dirty="0"/>
              <a:t>2-3-4</a:t>
            </a:r>
            <a:endParaRPr lang="fr-FR" sz="1800" dirty="0">
              <a:effectLst/>
              <a:latin typeface="Times New Roman" panose="02020603050405020304" pitchFamily="18" charset="0"/>
              <a:ea typeface="Times New Roman" panose="02020603050405020304" pitchFamily="18" charset="0"/>
            </a:endParaRPr>
          </a:p>
        </p:txBody>
      </p:sp>
      <p:sp>
        <p:nvSpPr>
          <p:cNvPr id="4" name="ZoneTexte 3">
            <a:extLst>
              <a:ext uri="{FF2B5EF4-FFF2-40B4-BE49-F238E27FC236}">
                <a16:creationId xmlns:a16="http://schemas.microsoft.com/office/drawing/2014/main" id="{3B9A6819-49E2-F137-C53E-C2102BDD2B7F}"/>
              </a:ext>
            </a:extLst>
          </p:cNvPr>
          <p:cNvSpPr txBox="1"/>
          <p:nvPr/>
        </p:nvSpPr>
        <p:spPr>
          <a:xfrm>
            <a:off x="541282" y="4661869"/>
            <a:ext cx="11366937" cy="204158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ts val="1990"/>
              </a:lnSpc>
              <a:spcAft>
                <a:spcPts val="1215"/>
              </a:spcAft>
            </a:pPr>
            <a:r>
              <a:rPr lang="fr-FR" sz="1800" dirty="0">
                <a:solidFill>
                  <a:srgbClr val="000000"/>
                </a:solidFill>
                <a:effectLst/>
                <a:latin typeface="Times New Roman" panose="02020603050405020304" pitchFamily="18" charset="0"/>
                <a:ea typeface="Times New Roman" panose="02020603050405020304" pitchFamily="18" charset="0"/>
              </a:rPr>
              <a:t>Sur la partie inférieure du fuselage,  les contraintes de compression diminuent. </a:t>
            </a:r>
          </a:p>
          <a:p>
            <a:pPr algn="just">
              <a:lnSpc>
                <a:spcPts val="1990"/>
              </a:lnSpc>
              <a:spcAft>
                <a:spcPts val="1215"/>
              </a:spcAft>
            </a:pPr>
            <a:r>
              <a:rPr lang="fr-FR" sz="1800" dirty="0">
                <a:solidFill>
                  <a:srgbClr val="000000"/>
                </a:solidFill>
                <a:effectLst/>
                <a:latin typeface="Times New Roman" panose="02020603050405020304" pitchFamily="18" charset="0"/>
                <a:ea typeface="Times New Roman" panose="02020603050405020304" pitchFamily="18" charset="0"/>
              </a:rPr>
              <a:t>Les portes cabine sont de type "bouchon", La pressurisation maintient fermé les portes.</a:t>
            </a:r>
            <a:endParaRPr lang="fr-FR" sz="1800" dirty="0">
              <a:effectLst/>
              <a:latin typeface="Times New Roman" panose="02020603050405020304" pitchFamily="18" charset="0"/>
              <a:ea typeface="Times New Roman" panose="02020603050405020304" pitchFamily="18" charset="0"/>
            </a:endParaRPr>
          </a:p>
          <a:p>
            <a:pPr algn="just">
              <a:lnSpc>
                <a:spcPts val="1920"/>
              </a:lnSpc>
              <a:spcAft>
                <a:spcPts val="3095"/>
              </a:spcAft>
            </a:pPr>
            <a:r>
              <a:rPr lang="fr-FR" sz="1800" dirty="0">
                <a:solidFill>
                  <a:srgbClr val="000000"/>
                </a:solidFill>
                <a:effectLst/>
                <a:latin typeface="Times New Roman" panose="02020603050405020304" pitchFamily="18" charset="0"/>
                <a:ea typeface="Times New Roman" panose="02020603050405020304" pitchFamily="18" charset="0"/>
              </a:rPr>
              <a:t>Les hublots sont souvent eu plusieurs éléments désembués par circulation d'air chaud chacune des glaces étant capable de supporter la pression différentielle</a:t>
            </a:r>
            <a:r>
              <a:rPr lang="fr-FR" sz="1800" cap="small"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algn="ctr">
              <a:lnSpc>
                <a:spcPts val="1920"/>
              </a:lnSpc>
              <a:spcAft>
                <a:spcPts val="3095"/>
              </a:spcAft>
            </a:pPr>
            <a:r>
              <a:rPr lang="fr-FR" sz="1800" b="1" dirty="0">
                <a:solidFill>
                  <a:srgbClr val="000000"/>
                </a:solidFill>
                <a:effectLst/>
                <a:latin typeface="Times New Roman" panose="02020603050405020304" pitchFamily="18" charset="0"/>
                <a:ea typeface="Times New Roman" panose="02020603050405020304" pitchFamily="18" charset="0"/>
              </a:rPr>
              <a:t>Réponse  A.</a:t>
            </a:r>
            <a:endParaRPr lang="fr-FR" dirty="0"/>
          </a:p>
        </p:txBody>
      </p:sp>
    </p:spTree>
    <p:extLst>
      <p:ext uri="{BB962C8B-B14F-4D97-AF65-F5344CB8AC3E}">
        <p14:creationId xmlns:p14="http://schemas.microsoft.com/office/powerpoint/2010/main" val="197280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3A11891-66CD-6810-8969-A68FBAC64113}"/>
              </a:ext>
            </a:extLst>
          </p:cNvPr>
          <p:cNvSpPr txBox="1"/>
          <p:nvPr/>
        </p:nvSpPr>
        <p:spPr>
          <a:xfrm>
            <a:off x="592428" y="562203"/>
            <a:ext cx="11191741" cy="518603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021-0204-0034 </a:t>
            </a:r>
          </a:p>
          <a:p>
            <a:pPr algn="just">
              <a:spcAft>
                <a:spcPts val="6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Parmis</a:t>
            </a:r>
            <a:r>
              <a:rPr lang="fr-FR" sz="1800" dirty="0">
                <a:effectLst/>
                <a:latin typeface="Calibri" panose="020F0502020204030204" pitchFamily="34" charset="0"/>
                <a:ea typeface="Calibri" panose="020F0502020204030204" pitchFamily="34" charset="0"/>
                <a:cs typeface="Times New Roman" panose="02020603050405020304" pitchFamily="18" charset="0"/>
              </a:rPr>
              <a:t> les différentes structures d'avions, les structures de types monocoque et semi-monocoque  transmettent efficacement: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1 les contraintes de flexion transversales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2 les contraintes de flexion longitudinales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3 le moment de torsion</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4 les contraintes de cisaillement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bonnes propositions sont: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- 2,3,4</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- 1,2,4</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- 1,2,3</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- 1,3,4</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Correction C</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structures monocoques peuvent être utilisées pour les avions légers, les structures semi-monocoques sont celles des avions de ligne.</a:t>
            </a:r>
          </a:p>
        </p:txBody>
      </p:sp>
    </p:spTree>
    <p:extLst>
      <p:ext uri="{BB962C8B-B14F-4D97-AF65-F5344CB8AC3E}">
        <p14:creationId xmlns:p14="http://schemas.microsoft.com/office/powerpoint/2010/main" val="142518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animEffect transition="in" filter="wipe(down)">
                                      <p:cBhvr>
                                        <p:cTn id="7" dur="500"/>
                                        <p:tgtEl>
                                          <p:spTgt spid="5">
                                            <p:txEl>
                                              <p:pRg st="11" end="1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12" end="12"/>
                                            </p:txEl>
                                          </p:spTgt>
                                        </p:tgtEl>
                                        <p:attrNameLst>
                                          <p:attrName>style.visibility</p:attrName>
                                        </p:attrNameLst>
                                      </p:cBhvr>
                                      <p:to>
                                        <p:strVal val="visible"/>
                                      </p:to>
                                    </p:set>
                                    <p:animEffect transition="in" filter="wipe(down)">
                                      <p:cBhvr>
                                        <p:cTn id="10"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84536DC-F5BD-8206-1A57-690418FAB677}"/>
              </a:ext>
            </a:extLst>
          </p:cNvPr>
          <p:cNvSpPr txBox="1"/>
          <p:nvPr/>
        </p:nvSpPr>
        <p:spPr>
          <a:xfrm>
            <a:off x="515155" y="1054645"/>
            <a:ext cx="11294772" cy="392415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021-0204-0033 </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Quels sont les matériaux les plus fréquemment utilisés dans les structures monocoques et semi-monocoques.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L'acier</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L'aluminium et les alliages d'aluminium</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Le bois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Les composites</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B</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Mise au point :</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structures semi-monocoques(ex: les avions de transport) sont généralement réalisées en alliages légers.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structures monocoques (planeurs, avions légers) sont généralement réalisées en composites.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Mais ainsi est la question!</a:t>
            </a:r>
          </a:p>
        </p:txBody>
      </p:sp>
    </p:spTree>
    <p:extLst>
      <p:ext uri="{BB962C8B-B14F-4D97-AF65-F5344CB8AC3E}">
        <p14:creationId xmlns:p14="http://schemas.microsoft.com/office/powerpoint/2010/main" val="51609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wipe(down)">
                                      <p:cBhvr>
                                        <p:cTn id="7" dur="500"/>
                                        <p:tgtEl>
                                          <p:spTgt spid="5">
                                            <p:txEl>
                                              <p:p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wipe(down)">
                                      <p:cBhvr>
                                        <p:cTn id="10" dur="500"/>
                                        <p:tgtEl>
                                          <p:spTgt spid="5">
                                            <p:txEl>
                                              <p:pRg st="7" end="7"/>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animEffect transition="in" filter="wipe(down)">
                                      <p:cBhvr>
                                        <p:cTn id="13" dur="500"/>
                                        <p:tgtEl>
                                          <p:spTgt spid="5">
                                            <p:txEl>
                                              <p:pRg st="8" end="8"/>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
                                            <p:txEl>
                                              <p:pRg st="9" end="9"/>
                                            </p:txEl>
                                          </p:spTgt>
                                        </p:tgtEl>
                                        <p:attrNameLst>
                                          <p:attrName>style.visibility</p:attrName>
                                        </p:attrNameLst>
                                      </p:cBhvr>
                                      <p:to>
                                        <p:strVal val="visible"/>
                                      </p:to>
                                    </p:set>
                                    <p:animEffect transition="in" filter="wipe(down)">
                                      <p:cBhvr>
                                        <p:cTn id="16" dur="500"/>
                                        <p:tgtEl>
                                          <p:spTgt spid="5">
                                            <p:txEl>
                                              <p:pRg st="9" end="9"/>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animEffect transition="in" filter="wipe(down)">
                                      <p:cBhvr>
                                        <p:cTn id="19"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11CF319-09C8-D4DE-9A6F-DC03DCF46796}"/>
              </a:ext>
            </a:extLst>
          </p:cNvPr>
          <p:cNvSpPr txBox="1"/>
          <p:nvPr/>
        </p:nvSpPr>
        <p:spPr>
          <a:xfrm>
            <a:off x="576328" y="1767006"/>
            <a:ext cx="11426781" cy="276998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Une structure dans laquelle le revêtement supporte tous les efforts est: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Une structure semi-monocoque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Une structure semi-renforcée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Une structure boite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Une structure monocoque</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structure monocoque est une structure à revêtement travaillant non renforcé par des éléments comme des lisses ou des longerons.</a:t>
            </a:r>
          </a:p>
        </p:txBody>
      </p:sp>
    </p:spTree>
    <p:extLst>
      <p:ext uri="{BB962C8B-B14F-4D97-AF65-F5344CB8AC3E}">
        <p14:creationId xmlns:p14="http://schemas.microsoft.com/office/powerpoint/2010/main" val="395854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wipe(down)">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2B5539A-3340-3BF1-80B1-4BA721AB724D}"/>
              </a:ext>
            </a:extLst>
          </p:cNvPr>
          <p:cNvSpPr txBox="1"/>
          <p:nvPr/>
        </p:nvSpPr>
        <p:spPr>
          <a:xfrm>
            <a:off x="721217" y="1447060"/>
            <a:ext cx="11153104"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1200"/>
              </a:spcBef>
            </a:pPr>
            <a:r>
              <a:rPr lang="fr-FR" sz="2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Question 021-0204-0007 </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cloisons pare-feu des compartiments moteurs sont réalisées en:</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Acier inoxydable ou titane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Composites tels que le carbone, le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kévlar</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la fibre de verre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Feuilles d'alliage d'aluminium</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Revêtement d'amiante</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A</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Ces cloisons de protection sont réalisées en matériaux à haut point de fusion. Elles peuvent aussi être doublées  par un matériau isolant thermique résistant au feu</a:t>
            </a:r>
          </a:p>
        </p:txBody>
      </p:sp>
    </p:spTree>
    <p:extLst>
      <p:ext uri="{BB962C8B-B14F-4D97-AF65-F5344CB8AC3E}">
        <p14:creationId xmlns:p14="http://schemas.microsoft.com/office/powerpoint/2010/main" val="2155866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wipe(down)">
                                      <p:cBhvr>
                                        <p:cTn id="7" dur="500"/>
                                        <p:tgtEl>
                                          <p:spTgt spid="5">
                                            <p:txEl>
                                              <p:p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wipe(down)">
                                      <p:cBhvr>
                                        <p:cTn id="10"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EE51096-2ED9-00B9-F044-ED380020D9CC}"/>
              </a:ext>
            </a:extLst>
          </p:cNvPr>
          <p:cNvSpPr txBox="1"/>
          <p:nvPr/>
        </p:nvSpPr>
        <p:spPr>
          <a:xfrm>
            <a:off x="940158" y="1908725"/>
            <a:ext cx="10663707" cy="276998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structure du fuselage d'un avion de transport pressurisé est un exemple de: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Structure semi-monocoque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Structure en treillis métallique soudé</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Structure sandwich</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Structure purement monocoque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Correction A</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structure semi-monocoque comporte un revêtement travaillant renforcé par lisses et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événtuellement</a:t>
            </a:r>
            <a:r>
              <a:rPr lang="fr-FR" sz="1800" dirty="0">
                <a:effectLst/>
                <a:latin typeface="Calibri" panose="020F0502020204030204" pitchFamily="34" charset="0"/>
                <a:ea typeface="Calibri" panose="020F0502020204030204" pitchFamily="34" charset="0"/>
                <a:cs typeface="Times New Roman" panose="02020603050405020304" pitchFamily="18" charset="0"/>
              </a:rPr>
              <a:t> des longerons</a:t>
            </a:r>
          </a:p>
        </p:txBody>
      </p:sp>
    </p:spTree>
    <p:extLst>
      <p:ext uri="{BB962C8B-B14F-4D97-AF65-F5344CB8AC3E}">
        <p14:creationId xmlns:p14="http://schemas.microsoft.com/office/powerpoint/2010/main" val="387447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wipe(down)">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0734BAC-7B5D-76C9-64F0-D1E35946340E}"/>
              </a:ext>
            </a:extLst>
          </p:cNvPr>
          <p:cNvSpPr txBox="1"/>
          <p:nvPr/>
        </p:nvSpPr>
        <p:spPr>
          <a:xfrm>
            <a:off x="579548" y="1770226"/>
            <a:ext cx="11372045" cy="276998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fuselage en treillis métallique soudé (poutre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Waren</a:t>
            </a:r>
            <a:r>
              <a:rPr lang="fr-FR" sz="1800" dirty="0">
                <a:effectLst/>
                <a:latin typeface="Calibri" panose="020F0502020204030204" pitchFamily="34" charset="0"/>
                <a:ea typeface="Calibri" panose="020F0502020204030204" pitchFamily="34" charset="0"/>
                <a:cs typeface="Times New Roman" panose="02020603050405020304" pitchFamily="18" charset="0"/>
              </a:rPr>
              <a:t>) est utilisé pour :</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Les avions supersoniques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Les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turboprops</a:t>
            </a:r>
            <a:r>
              <a:rPr lang="fr-FR" sz="1800" dirty="0">
                <a:effectLst/>
                <a:latin typeface="Calibri" panose="020F0502020204030204" pitchFamily="34" charset="0"/>
                <a:ea typeface="Calibri" panose="020F0502020204030204" pitchFamily="34" charset="0"/>
                <a:cs typeface="Times New Roman" panose="02020603050405020304" pitchFamily="18" charset="0"/>
              </a:rPr>
              <a:t> moyens courriers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Les avions de transport gros porteurs subsoniques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Les avions légers</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treillis métallique soudé est une des solutions utilisée pour fabriquer  le fuselage des avions légers. La structure ainsi fabriquée est généralement entoilée.</a:t>
            </a:r>
          </a:p>
        </p:txBody>
      </p:sp>
    </p:spTree>
    <p:extLst>
      <p:ext uri="{BB962C8B-B14F-4D97-AF65-F5344CB8AC3E}">
        <p14:creationId xmlns:p14="http://schemas.microsoft.com/office/powerpoint/2010/main" val="379416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wipe(down)">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4D36AB2-D757-C080-A494-F8D0B890ECE3}"/>
              </a:ext>
            </a:extLst>
          </p:cNvPr>
          <p:cNvSpPr txBox="1"/>
          <p:nvPr/>
        </p:nvSpPr>
        <p:spPr>
          <a:xfrm>
            <a:off x="373487" y="823813"/>
            <a:ext cx="11333410" cy="41088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Lesquelles de ces affirmations sont correctes ou incorrectes?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1- Sur certains avions les vitres du cockpit ont une restriction de vitesse additionnelle liée au risque aviaire, quand le réchauffage pare-brise est inopérant.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2-Les vitres latérales du cockpit sont généralement seulement désembuées.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- 1 est incorrecte, 2 est incorrecte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- 1 est correcte, 2 est correcte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- 1 est correcte, 2 est incorrecte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- 1 est incorrecte, 2 est correcte</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B</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résistance à l'impact des pare-brise étant améliorée par leur réchauffage, on peut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renconter</a:t>
            </a:r>
            <a:r>
              <a:rPr lang="fr-FR" sz="1800" dirty="0">
                <a:effectLst/>
                <a:latin typeface="Calibri" panose="020F0502020204030204" pitchFamily="34" charset="0"/>
                <a:ea typeface="Calibri" panose="020F0502020204030204" pitchFamily="34" charset="0"/>
                <a:cs typeface="Times New Roman" panose="02020603050405020304" pitchFamily="18" charset="0"/>
              </a:rPr>
              <a:t> une limitation de vitesse spécifique en cas de panne de ce dispositif.</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glaces latérales n'étant pas face au vent relatif, leur réchauffage est souvent limité au désembuage.</a:t>
            </a:r>
          </a:p>
        </p:txBody>
      </p:sp>
    </p:spTree>
    <p:extLst>
      <p:ext uri="{BB962C8B-B14F-4D97-AF65-F5344CB8AC3E}">
        <p14:creationId xmlns:p14="http://schemas.microsoft.com/office/powerpoint/2010/main" val="257943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wipe(down)">
                                      <p:cBhvr>
                                        <p:cTn id="7" dur="500"/>
                                        <p:tgtEl>
                                          <p:spTgt spid="5">
                                            <p:txEl>
                                              <p:pRg st="7" end="7"/>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wipe(down)">
                                      <p:cBhvr>
                                        <p:cTn id="10" dur="500"/>
                                        <p:tgtEl>
                                          <p:spTgt spid="5">
                                            <p:txEl>
                                              <p:pRg st="8" end="8"/>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animEffect transition="in" filter="wipe(down)">
                                      <p:cBhvr>
                                        <p:cTn id="1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92E8815-1860-49C9-07E0-E5CC4211BD4A}"/>
              </a:ext>
            </a:extLst>
          </p:cNvPr>
          <p:cNvSpPr txBox="1"/>
          <p:nvPr/>
        </p:nvSpPr>
        <p:spPr>
          <a:xfrm>
            <a:off x="618186" y="1354727"/>
            <a:ext cx="11397803" cy="249299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Au cockpit, les indications associées au réchauffage des pare-brise comportent généralement: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Des voyants bleus ou verts qui s'allument en fonction de la régulation de température des éléments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Un voyant ambre quand le système fonctionne et une alarme rouge en cas de surchauffe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Une information de couleur verte "ON" et une information de couleur ambre "FAIL" en cas de panne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Seulement la position de l'interrupteur de commande</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C</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Un voyant ambre ne doit pas être associé à un fonctionnement normal.</a:t>
            </a:r>
          </a:p>
        </p:txBody>
      </p:sp>
    </p:spTree>
    <p:extLst>
      <p:ext uri="{BB962C8B-B14F-4D97-AF65-F5344CB8AC3E}">
        <p14:creationId xmlns:p14="http://schemas.microsoft.com/office/powerpoint/2010/main" val="162141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wipe(down)">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7F8F6B2-97E7-3DE4-A829-E3E973B7652C}"/>
              </a:ext>
            </a:extLst>
          </p:cNvPr>
          <p:cNvSpPr txBox="1"/>
          <p:nvPr/>
        </p:nvSpPr>
        <p:spPr>
          <a:xfrm>
            <a:off x="695458" y="1908725"/>
            <a:ext cx="11011437" cy="249299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Sur un avion de transport, le réchauffage du pare brise est: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Utilisé seulement à basse altitude, où il y a risque de givrage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Essentiel pour améliorer la résistance des vitres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Sans effet sur la résistance du pare brise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Seulement utilisé lorsque le système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anti-buée</a:t>
            </a:r>
            <a:r>
              <a:rPr lang="fr-FR" sz="1800" dirty="0">
                <a:effectLst/>
                <a:latin typeface="Calibri" panose="020F0502020204030204" pitchFamily="34" charset="0"/>
                <a:ea typeface="Calibri" panose="020F0502020204030204" pitchFamily="34" charset="0"/>
                <a:cs typeface="Times New Roman" panose="02020603050405020304" pitchFamily="18" charset="0"/>
              </a:rPr>
              <a:t> à air chaud est insuffisant</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B</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réchauffage des pare brises améliore la résistance des vitres</a:t>
            </a:r>
          </a:p>
        </p:txBody>
      </p:sp>
    </p:spTree>
    <p:extLst>
      <p:ext uri="{BB962C8B-B14F-4D97-AF65-F5344CB8AC3E}">
        <p14:creationId xmlns:p14="http://schemas.microsoft.com/office/powerpoint/2010/main" val="13359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wipe(down)">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C6E27120-963B-451C-9ED5-852086C45598}"/>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5" name="Rectangle 4">
            <a:extLst>
              <a:ext uri="{FF2B5EF4-FFF2-40B4-BE49-F238E27FC236}">
                <a16:creationId xmlns:a16="http://schemas.microsoft.com/office/drawing/2014/main" id="{0EB20EB3-7155-42B4-AE2D-278C9A7B1AA6}"/>
              </a:ext>
            </a:extLst>
          </p:cNvPr>
          <p:cNvSpPr/>
          <p:nvPr/>
        </p:nvSpPr>
        <p:spPr>
          <a:xfrm>
            <a:off x="3391061" y="681037"/>
            <a:ext cx="5409878" cy="400110"/>
          </a:xfrm>
          <a:prstGeom prst="rect">
            <a:avLst/>
          </a:prstGeom>
        </p:spPr>
        <p:txBody>
          <a:bodyPr wrap="none">
            <a:spAutoFit/>
          </a:bodyPr>
          <a:lstStyle/>
          <a:p>
            <a:pPr marL="0" lvl="2" algn="ctr"/>
            <a:r>
              <a:rPr lang="fr-FR" sz="2000" b="1" dirty="0"/>
              <a:t>Efforts occasionnels dus au braquage de la dérive</a:t>
            </a:r>
          </a:p>
        </p:txBody>
      </p:sp>
      <p:sp>
        <p:nvSpPr>
          <p:cNvPr id="6" name="Rectangle 5">
            <a:extLst>
              <a:ext uri="{FF2B5EF4-FFF2-40B4-BE49-F238E27FC236}">
                <a16:creationId xmlns:a16="http://schemas.microsoft.com/office/drawing/2014/main" id="{5E978586-1F5B-4070-B5C3-EC1C55051575}"/>
              </a:ext>
            </a:extLst>
          </p:cNvPr>
          <p:cNvSpPr/>
          <p:nvPr/>
        </p:nvSpPr>
        <p:spPr>
          <a:xfrm>
            <a:off x="638628" y="4009816"/>
            <a:ext cx="11117943" cy="230832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fr-FR" dirty="0"/>
              <a:t>Le braquage de la gouverne de direction provoque la flexion horizontale du fuselage. </a:t>
            </a:r>
          </a:p>
          <a:p>
            <a:pPr marL="285750" indent="-285750">
              <a:buFont typeface="Arial" panose="020B0604020202020204" pitchFamily="34" charset="0"/>
              <a:buChar char="•"/>
            </a:pPr>
            <a:r>
              <a:rPr lang="fr-FR" dirty="0"/>
              <a:t>Les forces aérodynamiques appliquées provoquent :</a:t>
            </a:r>
          </a:p>
          <a:p>
            <a:pPr marL="285750" lvl="0" indent="-285750">
              <a:buFont typeface="Courier New" panose="02070309020205020404" pitchFamily="49" charset="0"/>
              <a:buChar char="o"/>
            </a:pPr>
            <a:r>
              <a:rPr lang="fr-FR" dirty="0"/>
              <a:t>un effort tranchant T</a:t>
            </a:r>
            <a:r>
              <a:rPr lang="fr-FR" baseline="-25000" dirty="0"/>
              <a:t>y</a:t>
            </a:r>
            <a:r>
              <a:rPr lang="fr-FR" dirty="0"/>
              <a:t> qui donne une contrainte de cisaillement transversal du toit et du ventre ;</a:t>
            </a:r>
          </a:p>
          <a:p>
            <a:pPr marL="285750" lvl="0" indent="-285750">
              <a:buFont typeface="Courier New" panose="02070309020205020404" pitchFamily="49" charset="0"/>
              <a:buChar char="o"/>
            </a:pPr>
            <a:r>
              <a:rPr lang="fr-FR" dirty="0"/>
              <a:t>un moment de flexion </a:t>
            </a:r>
            <a:r>
              <a:rPr lang="fr-FR" dirty="0" err="1"/>
              <a:t>M</a:t>
            </a:r>
            <a:r>
              <a:rPr lang="fr-FR" baseline="-25000" dirty="0" err="1"/>
              <a:t>z</a:t>
            </a:r>
            <a:r>
              <a:rPr lang="fr-FR" dirty="0"/>
              <a:t> qui engendre des contraintes différentielles sur les flancs : traction (braquage) et compression (côté opposé).</a:t>
            </a:r>
          </a:p>
          <a:p>
            <a:pPr marL="285750" lvl="0" indent="-285750">
              <a:buFont typeface="Courier New" panose="02070309020205020404" pitchFamily="49" charset="0"/>
              <a:buChar char="o"/>
            </a:pPr>
            <a:r>
              <a:rPr lang="fr-FR" dirty="0"/>
              <a:t>un moment de torsion M</a:t>
            </a:r>
            <a:r>
              <a:rPr lang="fr-FR" baseline="-25000" dirty="0"/>
              <a:t>x</a:t>
            </a:r>
            <a:r>
              <a:rPr lang="fr-FR" dirty="0"/>
              <a:t>, provoqué par le déport (d) du point d’application de la force (R) sur la gouverne par rapport à l’axe du fuselage.</a:t>
            </a:r>
          </a:p>
          <a:p>
            <a:r>
              <a:rPr lang="fr-FR" dirty="0"/>
              <a:t>Il en résulte une contrainte de cisaillement périphérique.</a:t>
            </a:r>
          </a:p>
        </p:txBody>
      </p:sp>
      <p:pic>
        <p:nvPicPr>
          <p:cNvPr id="7" name="Image 6">
            <a:extLst>
              <a:ext uri="{FF2B5EF4-FFF2-40B4-BE49-F238E27FC236}">
                <a16:creationId xmlns:a16="http://schemas.microsoft.com/office/drawing/2014/main" id="{65405729-40DD-4C2D-B8E9-B45B6C6C39DA}"/>
              </a:ext>
            </a:extLst>
          </p:cNvPr>
          <p:cNvPicPr/>
          <p:nvPr/>
        </p:nvPicPr>
        <p:blipFill rotWithShape="1">
          <a:blip r:embed="rId3" cstate="print">
            <a:extLst>
              <a:ext uri="{28A0092B-C50C-407E-A947-70E740481C1C}">
                <a14:useLocalDpi xmlns:a14="http://schemas.microsoft.com/office/drawing/2010/main" val="0"/>
              </a:ext>
            </a:extLst>
          </a:blip>
          <a:srcRect b="54286"/>
          <a:stretch/>
        </p:blipFill>
        <p:spPr bwMode="auto">
          <a:xfrm>
            <a:off x="1145816" y="1331725"/>
            <a:ext cx="4615542" cy="2585323"/>
          </a:xfrm>
          <a:prstGeom prst="rect">
            <a:avLst/>
          </a:prstGeom>
          <a:noFill/>
          <a:ln w="19050">
            <a:solidFill>
              <a:schemeClr val="tx1"/>
            </a:solidFill>
          </a:ln>
        </p:spPr>
      </p:pic>
      <p:pic>
        <p:nvPicPr>
          <p:cNvPr id="8" name="Image 7">
            <a:extLst>
              <a:ext uri="{FF2B5EF4-FFF2-40B4-BE49-F238E27FC236}">
                <a16:creationId xmlns:a16="http://schemas.microsoft.com/office/drawing/2014/main" id="{CDACD048-CF10-4D50-A39C-097BBE797595}"/>
              </a:ext>
            </a:extLst>
          </p:cNvPr>
          <p:cNvPicPr/>
          <p:nvPr/>
        </p:nvPicPr>
        <p:blipFill rotWithShape="1">
          <a:blip r:embed="rId3" cstate="print">
            <a:extLst>
              <a:ext uri="{28A0092B-C50C-407E-A947-70E740481C1C}">
                <a14:useLocalDpi xmlns:a14="http://schemas.microsoft.com/office/drawing/2010/main" val="0"/>
              </a:ext>
            </a:extLst>
          </a:blip>
          <a:srcRect t="44969"/>
          <a:stretch/>
        </p:blipFill>
        <p:spPr bwMode="auto">
          <a:xfrm>
            <a:off x="6430643" y="1344313"/>
            <a:ext cx="4740592" cy="2585323"/>
          </a:xfrm>
          <a:prstGeom prst="rect">
            <a:avLst/>
          </a:prstGeom>
          <a:noFill/>
          <a:ln w="19050">
            <a:solidFill>
              <a:schemeClr val="tx1"/>
            </a:solidFill>
          </a:ln>
        </p:spPr>
      </p:pic>
    </p:spTree>
    <p:extLst>
      <p:ext uri="{BB962C8B-B14F-4D97-AF65-F5344CB8AC3E}">
        <p14:creationId xmlns:p14="http://schemas.microsoft.com/office/powerpoint/2010/main" val="41110322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F6B0BCE-87A6-C9CD-DBE5-C6E88CA8A74A}"/>
              </a:ext>
            </a:extLst>
          </p:cNvPr>
          <p:cNvSpPr txBox="1"/>
          <p:nvPr/>
        </p:nvSpPr>
        <p:spPr>
          <a:xfrm>
            <a:off x="605307" y="1908725"/>
            <a:ext cx="11024316" cy="249299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efforts les plus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élévés</a:t>
            </a:r>
            <a:r>
              <a:rPr lang="fr-FR" sz="1800" dirty="0">
                <a:effectLst/>
                <a:latin typeface="Calibri" panose="020F0502020204030204" pitchFamily="34" charset="0"/>
                <a:ea typeface="Calibri" panose="020F0502020204030204" pitchFamily="34" charset="0"/>
                <a:cs typeface="Times New Roman" panose="02020603050405020304" pitchFamily="18" charset="0"/>
              </a:rPr>
              <a:t> que subit le compas d'un boggie de train sont liés à:</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Un freinage avec l'antipatinage inopérant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Un virage au sol avec un court rayon de braquage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Un atterrissage par fort vent de travers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Quand le train est sélecté "down"</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B</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Un virage serré au sol soumet le compas du boggie intérieur à une contrainte très forte</a:t>
            </a:r>
          </a:p>
        </p:txBody>
      </p:sp>
    </p:spTree>
    <p:extLst>
      <p:ext uri="{BB962C8B-B14F-4D97-AF65-F5344CB8AC3E}">
        <p14:creationId xmlns:p14="http://schemas.microsoft.com/office/powerpoint/2010/main" val="362198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wipe(down)">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E7D452A-2126-83C9-9EAB-4104CE1ACE1D}"/>
              </a:ext>
            </a:extLst>
          </p:cNvPr>
          <p:cNvSpPr txBox="1"/>
          <p:nvPr/>
        </p:nvSpPr>
        <p:spPr>
          <a:xfrm>
            <a:off x="824248" y="1908725"/>
            <a:ext cx="11101589" cy="276998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Un fuselage semi-monocoque est généralement composé de :</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Nervures, longerons, revêtement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Revêtement, lisses et couples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Nervures, longeron avant, longeron arrière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Cadres, garniture et raidisseurs</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B</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fuselage semi- monocoque comprend un revêtement travaillant assistés par des éléments de renfort: lisses (et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éventuellemnt</a:t>
            </a:r>
            <a:r>
              <a:rPr lang="fr-FR" sz="1800" dirty="0">
                <a:effectLst/>
                <a:latin typeface="Calibri" panose="020F0502020204030204" pitchFamily="34" charset="0"/>
                <a:ea typeface="Calibri" panose="020F0502020204030204" pitchFamily="34" charset="0"/>
                <a:cs typeface="Times New Roman" panose="02020603050405020304" pitchFamily="18" charset="0"/>
              </a:rPr>
              <a:t> longerons) et couples</a:t>
            </a:r>
          </a:p>
        </p:txBody>
      </p:sp>
    </p:spTree>
    <p:extLst>
      <p:ext uri="{BB962C8B-B14F-4D97-AF65-F5344CB8AC3E}">
        <p14:creationId xmlns:p14="http://schemas.microsoft.com/office/powerpoint/2010/main" val="45237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wipe(down)">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CD0B52C-4BB9-81A1-CABA-6C6197DA69D7}"/>
              </a:ext>
            </a:extLst>
          </p:cNvPr>
          <p:cNvSpPr txBox="1"/>
          <p:nvPr/>
        </p:nvSpPr>
        <p:spPr>
          <a:xfrm>
            <a:off x="399244" y="1493227"/>
            <a:ext cx="11333409" cy="304698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Quand une porte d'avion de transport comprenant un toboggan d'évacuation est commandée en ouverture depuis l'extérieur de l'avion, le toboggan:</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se gonfle et se déploie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se gonfle dans son contenant mais ne se déploie pas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se déploie mais ne se gonfle pas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est désarmé automatiquement</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gonflage et donc le déploiement sont inhibés par le désarmement automatique du toboggan. On rappelle que le désarmement consiste à désolidariser le toboggan du fuselage.</a:t>
            </a:r>
          </a:p>
        </p:txBody>
      </p:sp>
    </p:spTree>
    <p:extLst>
      <p:ext uri="{BB962C8B-B14F-4D97-AF65-F5344CB8AC3E}">
        <p14:creationId xmlns:p14="http://schemas.microsoft.com/office/powerpoint/2010/main" val="16826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wipe(down)">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8ABA296-DA8B-F588-A6F8-B8FCC5EED369}"/>
              </a:ext>
            </a:extLst>
          </p:cNvPr>
          <p:cNvSpPr txBox="1"/>
          <p:nvPr/>
        </p:nvSpPr>
        <p:spPr>
          <a:xfrm>
            <a:off x="553791" y="1255194"/>
            <a:ext cx="11294772" cy="347787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En ce qui concerne les vitres du cockpit, quelles sont les affirmations correctes et incorrectes: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1- Sur certains avions il existe une restriction de vitesse liée au risque aviaire en cas de panne du réchauffage pare brise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2- Les vitres latérales du cockpit sont toujours équipées d'un dispositif d'anti givrage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- 1 est correcte 2 est correcte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- 1 est incorrecte 2 est correcte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- 1 est incorrecte 2 est incorrecte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- 1 est correcte 2 est incorrecte</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vitres latérales, compte tenu de leur position risquent peu de givrer. Elles sont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généralemet</a:t>
            </a:r>
            <a:r>
              <a:rPr lang="fr-FR" sz="1800" dirty="0">
                <a:effectLst/>
                <a:latin typeface="Calibri" panose="020F0502020204030204" pitchFamily="34" charset="0"/>
                <a:ea typeface="Calibri" panose="020F0502020204030204" pitchFamily="34" charset="0"/>
                <a:cs typeface="Times New Roman" panose="02020603050405020304" pitchFamily="18" charset="0"/>
              </a:rPr>
              <a:t> réchauffées dans le but d'</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eviter</a:t>
            </a:r>
            <a:r>
              <a:rPr lang="fr-FR" sz="1800" dirty="0">
                <a:effectLst/>
                <a:latin typeface="Calibri" panose="020F0502020204030204" pitchFamily="34" charset="0"/>
                <a:ea typeface="Calibri" panose="020F0502020204030204" pitchFamily="34" charset="0"/>
                <a:cs typeface="Times New Roman" panose="02020603050405020304" pitchFamily="18" charset="0"/>
              </a:rPr>
              <a:t> qu'elles se couvrent de buée.</a:t>
            </a:r>
          </a:p>
        </p:txBody>
      </p:sp>
    </p:spTree>
    <p:extLst>
      <p:ext uri="{BB962C8B-B14F-4D97-AF65-F5344CB8AC3E}">
        <p14:creationId xmlns:p14="http://schemas.microsoft.com/office/powerpoint/2010/main" val="87857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wipe(down)">
                                      <p:cBhvr>
                                        <p:cTn id="7" dur="500"/>
                                        <p:tgtEl>
                                          <p:spTgt spid="5">
                                            <p:txEl>
                                              <p:pRg st="7" end="7"/>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wipe(down)">
                                      <p:cBhvr>
                                        <p:cTn id="1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CF439D0-56C4-2016-7BCF-EFFA45153AE0}"/>
              </a:ext>
            </a:extLst>
          </p:cNvPr>
          <p:cNvSpPr txBox="1"/>
          <p:nvPr/>
        </p:nvSpPr>
        <p:spPr>
          <a:xfrm>
            <a:off x="412124" y="1908725"/>
            <a:ext cx="11513713" cy="249299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résistance des fuselages monocoques provient essentiellement :</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Des lisses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Des cloisons et des longerons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Des longerons et des couples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Du revêtement</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 type de construction ne comportant pas d'éléments raidisseurs longitudinaux, le revêtement est l'élément résistant.</a:t>
            </a:r>
          </a:p>
        </p:txBody>
      </p:sp>
    </p:spTree>
    <p:extLst>
      <p:ext uri="{BB962C8B-B14F-4D97-AF65-F5344CB8AC3E}">
        <p14:creationId xmlns:p14="http://schemas.microsoft.com/office/powerpoint/2010/main" val="44954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wipe(down)">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E15BBCD-2B9A-965A-D4D1-0C0ECBACD684}"/>
              </a:ext>
            </a:extLst>
          </p:cNvPr>
          <p:cNvSpPr txBox="1"/>
          <p:nvPr/>
        </p:nvSpPr>
        <p:spPr>
          <a:xfrm>
            <a:off x="0" y="2182505"/>
            <a:ext cx="11256135" cy="249299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Quels sont les trois éléments de la structure du fuselage d'un gros avion de transport?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Le revêtement les cadres et les poutrelles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Le revêtement, les couples et les lisses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Le revêtement, les cadres et les couples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Le revêtement, les semelles et les âmes</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B</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Il s'agit d'une structure semi-monocoque</a:t>
            </a:r>
          </a:p>
        </p:txBody>
      </p:sp>
    </p:spTree>
    <p:extLst>
      <p:ext uri="{BB962C8B-B14F-4D97-AF65-F5344CB8AC3E}">
        <p14:creationId xmlns:p14="http://schemas.microsoft.com/office/powerpoint/2010/main" val="415431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wipe(down)">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FDBF3B0-3ECF-AB86-C8E7-CD9C52FC2842}"/>
              </a:ext>
            </a:extLst>
          </p:cNvPr>
          <p:cNvSpPr txBox="1"/>
          <p:nvPr/>
        </p:nvSpPr>
        <p:spPr>
          <a:xfrm>
            <a:off x="721217" y="1776727"/>
            <a:ext cx="10934163" cy="31239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Un pare brise réchauffé est généralement constitué de: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Un laminé de panneaux de verre et de polycarbonate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Trois panneaux de verre trempés dont les fibres sont orientées à 45°</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Un laminé de verre et d'aluminate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boron</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Un laminé de plexiglas et de polycarbonate</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A</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Mise au point: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pare-brise des avions de transport sont réalisés par des panneaux de verre assemblés par du "polyvinyle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butyral</a:t>
            </a:r>
            <a:r>
              <a:rPr lang="fr-FR" sz="1800" dirty="0">
                <a:effectLst/>
                <a:latin typeface="Calibri" panose="020F0502020204030204" pitchFamily="34" charset="0"/>
                <a:ea typeface="Calibri" panose="020F0502020204030204" pitchFamily="34" charset="0"/>
                <a:cs typeface="Times New Roman" panose="02020603050405020304" pitchFamily="18" charset="0"/>
              </a:rPr>
              <a:t>" . On trouve aussi l'appellation de "soft polycarbonate"</a:t>
            </a:r>
          </a:p>
        </p:txBody>
      </p:sp>
    </p:spTree>
    <p:extLst>
      <p:ext uri="{BB962C8B-B14F-4D97-AF65-F5344CB8AC3E}">
        <p14:creationId xmlns:p14="http://schemas.microsoft.com/office/powerpoint/2010/main" val="219456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wipe(down)">
                                      <p:cBhvr>
                                        <p:cTn id="7" dur="500"/>
                                        <p:tgtEl>
                                          <p:spTgt spid="7">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wipe(down)">
                                      <p:cBhvr>
                                        <p:cTn id="10" dur="500"/>
                                        <p:tgtEl>
                                          <p:spTgt spid="7">
                                            <p:txEl>
                                              <p:pRg st="6" end="6"/>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7">
                                            <p:txEl>
                                              <p:pRg st="7" end="7"/>
                                            </p:txEl>
                                          </p:spTgt>
                                        </p:tgtEl>
                                        <p:attrNameLst>
                                          <p:attrName>style.visibility</p:attrName>
                                        </p:attrNameLst>
                                      </p:cBhvr>
                                      <p:to>
                                        <p:strVal val="visible"/>
                                      </p:to>
                                    </p:set>
                                    <p:animEffect transition="in" filter="wipe(down)">
                                      <p:cBhvr>
                                        <p:cTn id="13"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B86C2C1-93B9-0A78-643F-78647CD3FF38}"/>
              </a:ext>
            </a:extLst>
          </p:cNvPr>
          <p:cNvSpPr txBox="1"/>
          <p:nvPr/>
        </p:nvSpPr>
        <p:spPr>
          <a:xfrm>
            <a:off x="838200" y="2047225"/>
            <a:ext cx="10515600" cy="249299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Sur la partie cylindrique du fuselage, les efforts générés par les cycles de pressurisation sont supportés par:</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Les lisses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Les longerons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Les couples</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Le revêtement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Correction D</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Il est fait référence ici à une structure semi-monocoque</a:t>
            </a:r>
          </a:p>
        </p:txBody>
      </p:sp>
    </p:spTree>
    <p:extLst>
      <p:ext uri="{BB962C8B-B14F-4D97-AF65-F5344CB8AC3E}">
        <p14:creationId xmlns:p14="http://schemas.microsoft.com/office/powerpoint/2010/main" val="294412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xEl>
                                              <p:pRg st="6" end="6"/>
                                            </p:txEl>
                                          </p:spTgt>
                                        </p:tgtEl>
                                        <p:attrNameLst>
                                          <p:attrName>style.visibility</p:attrName>
                                        </p:attrNameLst>
                                      </p:cBhvr>
                                      <p:to>
                                        <p:strVal val="visible"/>
                                      </p:to>
                                    </p:set>
                                    <p:animEffect transition="in" filter="wipe(down)">
                                      <p:cBhvr>
                                        <p:cTn id="1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45FF5EC-FB95-F21A-8E58-1DF9B28F4011}"/>
              </a:ext>
            </a:extLst>
          </p:cNvPr>
          <p:cNvSpPr txBox="1"/>
          <p:nvPr/>
        </p:nvSpPr>
        <p:spPr>
          <a:xfrm>
            <a:off x="1867436" y="2224196"/>
            <a:ext cx="7975242" cy="213904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contraintes générées sur le fuselage par la pressurisation sont: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Torsion</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Flexion</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Compression</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Traction</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D</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348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wipe(down)">
                                      <p:cBhvr>
                                        <p:cTn id="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C117E55-A68B-DC1E-FBA0-BE6FDF4A665B}"/>
              </a:ext>
            </a:extLst>
          </p:cNvPr>
          <p:cNvSpPr txBox="1"/>
          <p:nvPr/>
        </p:nvSpPr>
        <p:spPr>
          <a:xfrm>
            <a:off x="566670" y="1760678"/>
            <a:ext cx="10573555" cy="276998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couche interne d'un pare-brise réchauffé est faite de: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soft polycarbonate (polyvinyle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butyral</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verre</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plexiglas dur</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triplex</a:t>
            </a:r>
          </a:p>
          <a:p>
            <a:pPr algn="just">
              <a:spcAft>
                <a:spcPts val="6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 A</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Cette question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pré-suppose</a:t>
            </a:r>
            <a:r>
              <a:rPr lang="fr-FR" sz="1800" dirty="0">
                <a:effectLst/>
                <a:latin typeface="Calibri" panose="020F0502020204030204" pitchFamily="34" charset="0"/>
                <a:ea typeface="Calibri" panose="020F0502020204030204" pitchFamily="34" charset="0"/>
                <a:cs typeface="Times New Roman" panose="02020603050405020304" pitchFamily="18" charset="0"/>
              </a:rPr>
              <a:t> que ce pare brise comprend deux panneaux de verre. Le "soft polycarbonate" est le produit qui lie les deux panneaux.</a:t>
            </a:r>
          </a:p>
        </p:txBody>
      </p:sp>
    </p:spTree>
    <p:extLst>
      <p:ext uri="{BB962C8B-B14F-4D97-AF65-F5344CB8AC3E}">
        <p14:creationId xmlns:p14="http://schemas.microsoft.com/office/powerpoint/2010/main" val="372301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wipe(down)">
                                      <p:cBhvr>
                                        <p:cTn id="7" dur="500"/>
                                        <p:tgtEl>
                                          <p:spTgt spid="7">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
                                            <p:txEl>
                                              <p:pRg st="6" end="6"/>
                                            </p:txEl>
                                          </p:spTgt>
                                        </p:tgtEl>
                                        <p:attrNameLst>
                                          <p:attrName>style.visibility</p:attrName>
                                        </p:attrNameLst>
                                      </p:cBhvr>
                                      <p:to>
                                        <p:strVal val="visible"/>
                                      </p:to>
                                    </p:set>
                                    <p:animEffect transition="in" filter="wipe(down)">
                                      <p:cBhvr>
                                        <p:cTn id="10"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1703FE15-8B11-446C-857B-D37CA2800AE9}"/>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5" name="Rectangle 4">
            <a:extLst>
              <a:ext uri="{FF2B5EF4-FFF2-40B4-BE49-F238E27FC236}">
                <a16:creationId xmlns:a16="http://schemas.microsoft.com/office/drawing/2014/main" id="{79B1BDF6-AFA7-456A-BF6E-07E9897127F4}"/>
              </a:ext>
            </a:extLst>
          </p:cNvPr>
          <p:cNvSpPr/>
          <p:nvPr/>
        </p:nvSpPr>
        <p:spPr>
          <a:xfrm>
            <a:off x="4439136" y="548718"/>
            <a:ext cx="3313728" cy="400110"/>
          </a:xfrm>
          <a:prstGeom prst="rect">
            <a:avLst/>
          </a:prstGeom>
        </p:spPr>
        <p:txBody>
          <a:bodyPr wrap="none">
            <a:spAutoFit/>
          </a:bodyPr>
          <a:lstStyle/>
          <a:p>
            <a:pPr marL="0" lvl="2" algn="ctr"/>
            <a:r>
              <a:rPr lang="fr-FR" sz="2000" b="1" dirty="0"/>
              <a:t>Efforts dus à la pressurisation</a:t>
            </a:r>
          </a:p>
        </p:txBody>
      </p:sp>
      <p:sp>
        <p:nvSpPr>
          <p:cNvPr id="6" name="Rectangle 5">
            <a:extLst>
              <a:ext uri="{FF2B5EF4-FFF2-40B4-BE49-F238E27FC236}">
                <a16:creationId xmlns:a16="http://schemas.microsoft.com/office/drawing/2014/main" id="{08F32448-7768-4E51-BDCE-339FF9DCC613}"/>
              </a:ext>
            </a:extLst>
          </p:cNvPr>
          <p:cNvSpPr/>
          <p:nvPr/>
        </p:nvSpPr>
        <p:spPr>
          <a:xfrm>
            <a:off x="899884" y="1587250"/>
            <a:ext cx="10464801" cy="646331"/>
          </a:xfrm>
          <a:prstGeom prst="rect">
            <a:avLst/>
          </a:prstGeom>
        </p:spPr>
        <p:txBody>
          <a:bodyPr wrap="square">
            <a:spAutoFit/>
          </a:bodyPr>
          <a:lstStyle/>
          <a:p>
            <a:r>
              <a:rPr lang="fr-FR" dirty="0"/>
              <a:t>En vol, le fuselage est pressurisé. La pression interne cabine est plus forte que la pression externe, la structure supporte une pression différentielle :</a:t>
            </a:r>
          </a:p>
        </p:txBody>
      </p:sp>
      <p:pic>
        <p:nvPicPr>
          <p:cNvPr id="7" name="Image 6">
            <a:extLst>
              <a:ext uri="{FF2B5EF4-FFF2-40B4-BE49-F238E27FC236}">
                <a16:creationId xmlns:a16="http://schemas.microsoft.com/office/drawing/2014/main" id="{6E96A81E-CFDA-47E9-8DDE-6600DF2C7F2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3764" y="2816999"/>
            <a:ext cx="6819492" cy="2506845"/>
          </a:xfrm>
          <a:prstGeom prst="rect">
            <a:avLst/>
          </a:prstGeom>
          <a:noFill/>
          <a:ln w="19050">
            <a:solidFill>
              <a:schemeClr val="tx1"/>
            </a:solidFill>
          </a:ln>
        </p:spPr>
      </p:pic>
      <p:sp>
        <p:nvSpPr>
          <p:cNvPr id="8" name="Rectangle 7">
            <a:extLst>
              <a:ext uri="{FF2B5EF4-FFF2-40B4-BE49-F238E27FC236}">
                <a16:creationId xmlns:a16="http://schemas.microsoft.com/office/drawing/2014/main" id="{652D1F2C-09CB-487A-80D9-BBE64C9252E4}"/>
              </a:ext>
            </a:extLst>
          </p:cNvPr>
          <p:cNvSpPr/>
          <p:nvPr/>
        </p:nvSpPr>
        <p:spPr>
          <a:xfrm>
            <a:off x="4818535" y="5323844"/>
            <a:ext cx="2934329" cy="369332"/>
          </a:xfrm>
          <a:prstGeom prst="rect">
            <a:avLst/>
          </a:prstGeom>
        </p:spPr>
        <p:txBody>
          <a:bodyPr wrap="none">
            <a:spAutoFit/>
          </a:bodyPr>
          <a:lstStyle/>
          <a:p>
            <a:r>
              <a:rPr lang="fr-FR" i="1" dirty="0"/>
              <a:t>Efforts dus à la pressurisation</a:t>
            </a:r>
          </a:p>
        </p:txBody>
      </p:sp>
    </p:spTree>
    <p:extLst>
      <p:ext uri="{BB962C8B-B14F-4D97-AF65-F5344CB8AC3E}">
        <p14:creationId xmlns:p14="http://schemas.microsoft.com/office/powerpoint/2010/main" val="17599361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0890D3B-5C45-930D-AD4E-6A4502A21567}"/>
              </a:ext>
            </a:extLst>
          </p:cNvPr>
          <p:cNvSpPr>
            <a:spLocks noGrp="1"/>
          </p:cNvSpPr>
          <p:nvPr>
            <p:ph idx="1"/>
          </p:nvPr>
        </p:nvSpPr>
        <p:spPr>
          <a:xfrm>
            <a:off x="838200" y="1645321"/>
            <a:ext cx="10515600" cy="3313045"/>
          </a:xfrm>
        </p:spPr>
        <p:style>
          <a:lnRef idx="2">
            <a:schemeClr val="accent2"/>
          </a:lnRef>
          <a:fillRef idx="1">
            <a:schemeClr val="lt1"/>
          </a:fillRef>
          <a:effectRef idx="0">
            <a:schemeClr val="accent2"/>
          </a:effectRef>
          <a:fontRef idx="minor">
            <a:schemeClr val="dk1"/>
          </a:fontRef>
        </p:style>
        <p:txBody>
          <a:bodyPr/>
          <a:lstStyle/>
          <a:p>
            <a:pPr marL="0" indent="0" algn="just">
              <a:spcAft>
                <a:spcPts val="6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Pour quelle raison réchauffe-t-on les pare-brise des avion?</a:t>
            </a:r>
          </a:p>
          <a:p>
            <a:pPr marL="0" indent="0" algn="just">
              <a:spcAft>
                <a:spcPts val="6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	A - Pour protéger les pare-brise contre la formation de glace</a:t>
            </a:r>
          </a:p>
          <a:p>
            <a:pPr marL="0" indent="0" algn="just">
              <a:spcAft>
                <a:spcPts val="6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	B - Pour protéger les pare-brise des dégâts des collisions aviaires</a:t>
            </a:r>
          </a:p>
          <a:p>
            <a:pPr marL="0" indent="0" algn="just">
              <a:spcAft>
                <a:spcPts val="6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	C - Pour protéger les pare-brise des dégâts des collisions aviaires et éviter la formation de glace</a:t>
            </a:r>
          </a:p>
          <a:p>
            <a:pPr marL="0" indent="0" algn="just">
              <a:spcAft>
                <a:spcPts val="600"/>
              </a:spcAft>
              <a:buNone/>
            </a:pPr>
            <a:r>
              <a:rPr lang="fr-FR" sz="1800" dirty="0">
                <a:effectLst/>
                <a:latin typeface="Calibri" panose="020F0502020204030204" pitchFamily="34" charset="0"/>
                <a:ea typeface="Calibri" panose="020F0502020204030204" pitchFamily="34" charset="0"/>
                <a:cs typeface="Times New Roman" panose="02020603050405020304" pitchFamily="18" charset="0"/>
              </a:rPr>
              <a:t>•	D - Pour éviter la formation de buée si le système normal de protection est inopérant</a:t>
            </a:r>
          </a:p>
          <a:p>
            <a:pPr marL="0" indent="0" algn="just">
              <a:spcAft>
                <a:spcPts val="600"/>
              </a:spcAft>
              <a:buNone/>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Correction</a:t>
            </a:r>
            <a:r>
              <a:rPr lang="fr-FR" sz="1800" dirty="0">
                <a:effectLst/>
                <a:latin typeface="Calibri" panose="020F0502020204030204" pitchFamily="34" charset="0"/>
                <a:ea typeface="Calibri" panose="020F0502020204030204" pitchFamily="34" charset="0"/>
                <a:cs typeface="Times New Roman" panose="02020603050405020304" pitchFamily="18" charset="0"/>
              </a:rPr>
              <a:t> C</a:t>
            </a:r>
          </a:p>
          <a:p>
            <a:pPr algn="just">
              <a:spcAft>
                <a:spcPts val="6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réchauffage électrique renforce la résistance des pare-brise et évite la formation de glace.</a:t>
            </a:r>
            <a:endParaRPr lang="fr-FR" dirty="0"/>
          </a:p>
        </p:txBody>
      </p:sp>
    </p:spTree>
    <p:extLst>
      <p:ext uri="{BB962C8B-B14F-4D97-AF65-F5344CB8AC3E}">
        <p14:creationId xmlns:p14="http://schemas.microsoft.com/office/powerpoint/2010/main" val="1401996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down)">
                                      <p:cBhvr>
                                        <p:cTn id="7" dur="500"/>
                                        <p:tgtEl>
                                          <p:spTgt spid="3">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down)">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1703FE15-8B11-446C-857B-D37CA2800AE9}"/>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5" name="Rectangle 4">
            <a:extLst>
              <a:ext uri="{FF2B5EF4-FFF2-40B4-BE49-F238E27FC236}">
                <a16:creationId xmlns:a16="http://schemas.microsoft.com/office/drawing/2014/main" id="{79B1BDF6-AFA7-456A-BF6E-07E9897127F4}"/>
              </a:ext>
            </a:extLst>
          </p:cNvPr>
          <p:cNvSpPr/>
          <p:nvPr/>
        </p:nvSpPr>
        <p:spPr>
          <a:xfrm>
            <a:off x="4439136" y="548718"/>
            <a:ext cx="3313728" cy="400110"/>
          </a:xfrm>
          <a:prstGeom prst="rect">
            <a:avLst/>
          </a:prstGeom>
        </p:spPr>
        <p:txBody>
          <a:bodyPr wrap="none">
            <a:spAutoFit/>
          </a:bodyPr>
          <a:lstStyle/>
          <a:p>
            <a:pPr marL="0" lvl="2" algn="ctr"/>
            <a:r>
              <a:rPr lang="fr-FR" sz="2000" b="1" dirty="0"/>
              <a:t>Efforts dus à la pressurisation</a:t>
            </a:r>
          </a:p>
        </p:txBody>
      </p:sp>
      <p:sp>
        <p:nvSpPr>
          <p:cNvPr id="2" name="Rectangle 1">
            <a:extLst>
              <a:ext uri="{FF2B5EF4-FFF2-40B4-BE49-F238E27FC236}">
                <a16:creationId xmlns:a16="http://schemas.microsoft.com/office/drawing/2014/main" id="{8A4C15EA-B4B0-48D8-9C98-373C2FCB15C2}"/>
              </a:ext>
            </a:extLst>
          </p:cNvPr>
          <p:cNvSpPr/>
          <p:nvPr/>
        </p:nvSpPr>
        <p:spPr>
          <a:xfrm>
            <a:off x="608453" y="1323955"/>
            <a:ext cx="11292113" cy="175432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dirty="0"/>
              <a:t>Cette ∆P provoque des contraintes longitudinales, et transversales qui vont se combiner à celles provoquées par la flexion due au poids :</a:t>
            </a:r>
          </a:p>
          <a:p>
            <a:pPr marL="285750" lvl="0" indent="-285750">
              <a:buFont typeface="Arial" panose="020B0604020202020204" pitchFamily="34" charset="0"/>
              <a:buChar char="•"/>
            </a:pPr>
            <a:r>
              <a:rPr lang="fr-FR" dirty="0"/>
              <a:t>sur la partie dorsale les contraintes s’ajoutent ;</a:t>
            </a:r>
          </a:p>
          <a:p>
            <a:pPr marL="285750" lvl="0" indent="-285750">
              <a:buFont typeface="Arial" panose="020B0604020202020204" pitchFamily="34" charset="0"/>
              <a:buChar char="•"/>
            </a:pPr>
            <a:r>
              <a:rPr lang="fr-FR" dirty="0"/>
              <a:t>sur la partie ventrale, elles se retranchent à la contrainte de compression, qui est diminuée provoquant de fait la réduction de la zone de flambage.</a:t>
            </a:r>
          </a:p>
          <a:p>
            <a:pPr marL="285750" lvl="0" indent="-285750">
              <a:buFont typeface="Arial" panose="020B0604020202020204" pitchFamily="34" charset="0"/>
              <a:buChar char="•"/>
            </a:pPr>
            <a:endParaRPr lang="fr-FR" dirty="0"/>
          </a:p>
        </p:txBody>
      </p:sp>
      <p:sp>
        <p:nvSpPr>
          <p:cNvPr id="3" name="Rectangle 2">
            <a:extLst>
              <a:ext uri="{FF2B5EF4-FFF2-40B4-BE49-F238E27FC236}">
                <a16:creationId xmlns:a16="http://schemas.microsoft.com/office/drawing/2014/main" id="{52A4288F-798C-4E80-97D7-7FF89B2535EE}"/>
              </a:ext>
            </a:extLst>
          </p:cNvPr>
          <p:cNvSpPr/>
          <p:nvPr/>
        </p:nvSpPr>
        <p:spPr>
          <a:xfrm>
            <a:off x="1921996" y="6041302"/>
            <a:ext cx="8665028" cy="369332"/>
          </a:xfrm>
          <a:prstGeom prst="rect">
            <a:avLst/>
          </a:prstGeom>
        </p:spPr>
        <p:txBody>
          <a:bodyPr wrap="square">
            <a:spAutoFit/>
          </a:bodyPr>
          <a:lstStyle/>
          <a:p>
            <a:pPr algn="ctr"/>
            <a:r>
              <a:rPr lang="fr-FR" i="1" dirty="0"/>
              <a:t>Contraintes longitudinales, et transversales dus à la pressurisation</a:t>
            </a:r>
          </a:p>
        </p:txBody>
      </p:sp>
      <p:pic>
        <p:nvPicPr>
          <p:cNvPr id="8" name="Picture 6">
            <a:extLst>
              <a:ext uri="{FF2B5EF4-FFF2-40B4-BE49-F238E27FC236}">
                <a16:creationId xmlns:a16="http://schemas.microsoft.com/office/drawing/2014/main" id="{908F7094-67CD-41F9-EA4D-D6B831249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25" y="3164835"/>
            <a:ext cx="7524750" cy="278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1236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A5464C59-7AF0-A413-396F-C4606DFECF32}"/>
              </a:ext>
            </a:extLst>
          </p:cNvPr>
          <p:cNvSpPr>
            <a:spLocks noGrp="1"/>
          </p:cNvSpPr>
          <p:nvPr>
            <p:ph type="sldNum" sz="quarter" idx="12"/>
          </p:nvPr>
        </p:nvSpPr>
        <p:spPr/>
        <p:txBody>
          <a:bodyPr/>
          <a:lstStyle/>
          <a:p>
            <a:fld id="{63D1DCD6-862F-4594-81A0-D28D2CDE3D0D}" type="slidenum">
              <a:rPr lang="fr-FR" altLang="fr-FR"/>
              <a:pPr/>
              <a:t>15</a:t>
            </a:fld>
            <a:endParaRPr lang="fr-FR" altLang="fr-FR"/>
          </a:p>
        </p:txBody>
      </p:sp>
      <p:sp>
        <p:nvSpPr>
          <p:cNvPr id="1870852" name="Rectangle 4">
            <a:extLst>
              <a:ext uri="{FF2B5EF4-FFF2-40B4-BE49-F238E27FC236}">
                <a16:creationId xmlns:a16="http://schemas.microsoft.com/office/drawing/2014/main" id="{7B1830AA-2DF5-CB5C-6FC5-CB5DDFCB33AB}"/>
              </a:ext>
            </a:extLst>
          </p:cNvPr>
          <p:cNvSpPr>
            <a:spLocks noChangeArrowheads="1"/>
          </p:cNvSpPr>
          <p:nvPr/>
        </p:nvSpPr>
        <p:spPr bwMode="auto">
          <a:xfrm>
            <a:off x="982663" y="1378320"/>
            <a:ext cx="9144001" cy="1597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indent="274638"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342900" indent="-342900" algn="just">
              <a:lnSpc>
                <a:spcPct val="90000"/>
              </a:lnSpc>
              <a:spcBef>
                <a:spcPct val="20000"/>
              </a:spcBef>
              <a:buClr>
                <a:schemeClr val="tx2"/>
              </a:buClr>
              <a:buSzPct val="75000"/>
              <a:buFont typeface="Arial" panose="020B0604020202020204" pitchFamily="34" charset="0"/>
              <a:buChar char="•"/>
            </a:pPr>
            <a:r>
              <a:rPr lang="fr-FR" altLang="fr-FR" sz="2000" dirty="0">
                <a:latin typeface="+mn-lt"/>
              </a:rPr>
              <a:t>La résultante peut être nulle ou inversée.</a:t>
            </a:r>
          </a:p>
          <a:p>
            <a:pPr marL="342900" indent="-342900" algn="just">
              <a:lnSpc>
                <a:spcPct val="90000"/>
              </a:lnSpc>
              <a:spcBef>
                <a:spcPct val="20000"/>
              </a:spcBef>
              <a:buClr>
                <a:schemeClr val="tx2"/>
              </a:buClr>
              <a:buSzPct val="75000"/>
              <a:buFont typeface="Arial" panose="020B0604020202020204" pitchFamily="34" charset="0"/>
              <a:buChar char="•"/>
            </a:pPr>
            <a:r>
              <a:rPr lang="fr-FR" altLang="fr-FR" sz="2000" dirty="0">
                <a:latin typeface="+mn-lt"/>
              </a:rPr>
              <a:t>Dans la partie inférieure du fuselage, la zone instable soumise à la compression est diminuée mais il existe toujours une contrainte critique de flambage</a:t>
            </a:r>
          </a:p>
          <a:p>
            <a:pPr marL="342900" indent="-342900" algn="just">
              <a:lnSpc>
                <a:spcPct val="90000"/>
              </a:lnSpc>
              <a:spcBef>
                <a:spcPct val="20000"/>
              </a:spcBef>
              <a:buClr>
                <a:schemeClr val="tx2"/>
              </a:buClr>
              <a:buSzPct val="75000"/>
              <a:buFont typeface="Arial" panose="020B0604020202020204" pitchFamily="34" charset="0"/>
              <a:buChar char="•"/>
            </a:pPr>
            <a:r>
              <a:rPr lang="fr-FR" altLang="fr-FR" sz="2000" dirty="0">
                <a:latin typeface="+mn-lt"/>
              </a:rPr>
              <a:t>Il est donc nécessaire de raidir la coque (lisses, couples, cadres), les traverses de plancher ainsi que les montants sont utiles.</a:t>
            </a:r>
          </a:p>
        </p:txBody>
      </p:sp>
      <p:pic>
        <p:nvPicPr>
          <p:cNvPr id="1870853" name="Picture 5">
            <a:extLst>
              <a:ext uri="{FF2B5EF4-FFF2-40B4-BE49-F238E27FC236}">
                <a16:creationId xmlns:a16="http://schemas.microsoft.com/office/drawing/2014/main" id="{EAACE96A-2ED3-E5B0-1A78-CDC42B5409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3594100"/>
            <a:ext cx="7524750" cy="326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re 1">
            <a:extLst>
              <a:ext uri="{FF2B5EF4-FFF2-40B4-BE49-F238E27FC236}">
                <a16:creationId xmlns:a16="http://schemas.microsoft.com/office/drawing/2014/main" id="{516109BD-6A7E-9775-EF50-9F74AB3DB4DB}"/>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9" name="Rectangle 8">
            <a:extLst>
              <a:ext uri="{FF2B5EF4-FFF2-40B4-BE49-F238E27FC236}">
                <a16:creationId xmlns:a16="http://schemas.microsoft.com/office/drawing/2014/main" id="{F2F7A04E-2C57-2422-A353-838D2D589464}"/>
              </a:ext>
            </a:extLst>
          </p:cNvPr>
          <p:cNvSpPr/>
          <p:nvPr/>
        </p:nvSpPr>
        <p:spPr>
          <a:xfrm>
            <a:off x="4439136" y="548718"/>
            <a:ext cx="3313728" cy="400110"/>
          </a:xfrm>
          <a:prstGeom prst="rect">
            <a:avLst/>
          </a:prstGeom>
        </p:spPr>
        <p:txBody>
          <a:bodyPr wrap="none">
            <a:spAutoFit/>
          </a:bodyPr>
          <a:lstStyle/>
          <a:p>
            <a:pPr marL="0" lvl="2" algn="ctr"/>
            <a:r>
              <a:rPr lang="fr-FR" sz="2000" b="1" dirty="0"/>
              <a:t>Efforts dus à la pressurisation</a:t>
            </a:r>
          </a:p>
        </p:txBody>
      </p:sp>
    </p:spTree>
    <p:extLst>
      <p:ext uri="{BB962C8B-B14F-4D97-AF65-F5344CB8AC3E}">
        <p14:creationId xmlns:p14="http://schemas.microsoft.com/office/powerpoint/2010/main" val="201624432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FA75BB4-3390-42B7-AFD1-3C463B7ADB3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5125" y="2798600"/>
            <a:ext cx="4628878" cy="2884896"/>
          </a:xfrm>
          <a:prstGeom prst="rect">
            <a:avLst/>
          </a:prstGeom>
          <a:noFill/>
          <a:ln w="19050">
            <a:solidFill>
              <a:schemeClr val="tx1"/>
            </a:solidFill>
          </a:ln>
        </p:spPr>
      </p:pic>
      <p:sp>
        <p:nvSpPr>
          <p:cNvPr id="5" name="Titre 1">
            <a:extLst>
              <a:ext uri="{FF2B5EF4-FFF2-40B4-BE49-F238E27FC236}">
                <a16:creationId xmlns:a16="http://schemas.microsoft.com/office/drawing/2014/main" id="{A4F831E3-5723-4DE4-BDD3-63B7C8A43F7B}"/>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6" name="Rectangle 5">
            <a:extLst>
              <a:ext uri="{FF2B5EF4-FFF2-40B4-BE49-F238E27FC236}">
                <a16:creationId xmlns:a16="http://schemas.microsoft.com/office/drawing/2014/main" id="{03A74FF9-5BB0-41D6-A14D-37686903C0F2}"/>
              </a:ext>
            </a:extLst>
          </p:cNvPr>
          <p:cNvSpPr/>
          <p:nvPr/>
        </p:nvSpPr>
        <p:spPr>
          <a:xfrm>
            <a:off x="4439136" y="548718"/>
            <a:ext cx="3313728" cy="400110"/>
          </a:xfrm>
          <a:prstGeom prst="rect">
            <a:avLst/>
          </a:prstGeom>
        </p:spPr>
        <p:txBody>
          <a:bodyPr wrap="none">
            <a:spAutoFit/>
          </a:bodyPr>
          <a:lstStyle/>
          <a:p>
            <a:pPr marL="0" lvl="2" algn="ctr"/>
            <a:r>
              <a:rPr lang="fr-FR" sz="2000" b="1" dirty="0"/>
              <a:t>Efforts dus à la pressurisation</a:t>
            </a:r>
          </a:p>
        </p:txBody>
      </p:sp>
      <p:sp>
        <p:nvSpPr>
          <p:cNvPr id="7" name="Rectangle 6">
            <a:extLst>
              <a:ext uri="{FF2B5EF4-FFF2-40B4-BE49-F238E27FC236}">
                <a16:creationId xmlns:a16="http://schemas.microsoft.com/office/drawing/2014/main" id="{56034F7D-C41A-4032-B556-4B2E4A4BA27D}"/>
              </a:ext>
            </a:extLst>
          </p:cNvPr>
          <p:cNvSpPr/>
          <p:nvPr/>
        </p:nvSpPr>
        <p:spPr>
          <a:xfrm>
            <a:off x="1059543" y="1412049"/>
            <a:ext cx="10464800"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dirty="0"/>
              <a:t>Il est démontré que les contraintes transversales sont deux fois plus élevées que les contraintes longitudinales, on voit donc l'intérêt des couples bien dimensionnés et en nombre important, des lisses et, du revêtement fortement raidi notamment dans sa partie ventrale.</a:t>
            </a:r>
          </a:p>
        </p:txBody>
      </p:sp>
      <p:pic>
        <p:nvPicPr>
          <p:cNvPr id="8" name="Picture 5">
            <a:extLst>
              <a:ext uri="{FF2B5EF4-FFF2-40B4-BE49-F238E27FC236}">
                <a16:creationId xmlns:a16="http://schemas.microsoft.com/office/drawing/2014/main" id="{7A400326-FF8A-BCF2-5BA2-E81575512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997" y="3429000"/>
            <a:ext cx="5335878" cy="166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4782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3FBCBF8B-FB3E-4F19-B754-7F223C72E8F3}"/>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77157" y="1434453"/>
            <a:ext cx="10731169" cy="2999001"/>
          </a:xfrm>
          <a:prstGeom prst="rect">
            <a:avLst/>
          </a:prstGeom>
          <a:noFill/>
          <a:ln w="19050">
            <a:solidFill>
              <a:schemeClr val="tx1"/>
            </a:solidFill>
          </a:ln>
        </p:spPr>
      </p:pic>
      <p:sp>
        <p:nvSpPr>
          <p:cNvPr id="5" name="Titre 1">
            <a:extLst>
              <a:ext uri="{FF2B5EF4-FFF2-40B4-BE49-F238E27FC236}">
                <a16:creationId xmlns:a16="http://schemas.microsoft.com/office/drawing/2014/main" id="{6E7D91B8-55A1-4324-B82C-5A2EB08EDBD5}"/>
              </a:ext>
            </a:extLst>
          </p:cNvPr>
          <p:cNvSpPr txBox="1">
            <a:spLocks/>
          </p:cNvSpPr>
          <p:nvPr/>
        </p:nvSpPr>
        <p:spPr>
          <a:xfrm>
            <a:off x="2943764" y="85497"/>
            <a:ext cx="6304472" cy="6632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fr-FR" sz="2800" b="1" dirty="0"/>
            </a:br>
            <a:r>
              <a:rPr lang="fr-FR" sz="2800" b="1" dirty="0"/>
              <a:t>Efforts appliqués au fuselage</a:t>
            </a:r>
            <a:br>
              <a:rPr lang="fr-FR" sz="2800" b="1" dirty="0"/>
            </a:br>
            <a:endParaRPr lang="fr-FR" sz="2800" dirty="0"/>
          </a:p>
        </p:txBody>
      </p:sp>
      <p:sp>
        <p:nvSpPr>
          <p:cNvPr id="6" name="Rectangle 5">
            <a:extLst>
              <a:ext uri="{FF2B5EF4-FFF2-40B4-BE49-F238E27FC236}">
                <a16:creationId xmlns:a16="http://schemas.microsoft.com/office/drawing/2014/main" id="{A02C9C69-8D90-4AAB-A404-0F4EBEC37742}"/>
              </a:ext>
            </a:extLst>
          </p:cNvPr>
          <p:cNvSpPr/>
          <p:nvPr/>
        </p:nvSpPr>
        <p:spPr>
          <a:xfrm>
            <a:off x="5179434" y="548718"/>
            <a:ext cx="1833131" cy="400110"/>
          </a:xfrm>
          <a:prstGeom prst="rect">
            <a:avLst/>
          </a:prstGeom>
        </p:spPr>
        <p:txBody>
          <a:bodyPr wrap="none">
            <a:spAutoFit/>
          </a:bodyPr>
          <a:lstStyle/>
          <a:p>
            <a:pPr marL="0" lvl="2"/>
            <a:r>
              <a:rPr lang="fr-FR" sz="2000" b="1" dirty="0"/>
              <a:t>Efforts localisés</a:t>
            </a:r>
          </a:p>
        </p:txBody>
      </p:sp>
      <p:sp>
        <p:nvSpPr>
          <p:cNvPr id="7" name="Rectangle 6">
            <a:extLst>
              <a:ext uri="{FF2B5EF4-FFF2-40B4-BE49-F238E27FC236}">
                <a16:creationId xmlns:a16="http://schemas.microsoft.com/office/drawing/2014/main" id="{5C29472B-40B8-46FD-B939-045B791B525C}"/>
              </a:ext>
            </a:extLst>
          </p:cNvPr>
          <p:cNvSpPr/>
          <p:nvPr/>
        </p:nvSpPr>
        <p:spPr>
          <a:xfrm>
            <a:off x="546430" y="4742630"/>
            <a:ext cx="11321143" cy="171136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nSpc>
                <a:spcPct val="150000"/>
              </a:lnSpc>
            </a:pPr>
            <a:r>
              <a:rPr lang="fr-FR" dirty="0"/>
              <a:t>Ce sont les efforts encaissés par les points de fixation de la voilure, des empennages, des aérofreins (éventuels), des atterrisseurs avant et principaux, des GTR. </a:t>
            </a:r>
          </a:p>
          <a:p>
            <a:pPr lvl="0">
              <a:lnSpc>
                <a:spcPct val="150000"/>
              </a:lnSpc>
            </a:pPr>
            <a:r>
              <a:rPr lang="fr-FR" dirty="0"/>
              <a:t>De plus, les ouvertures nécessaires, portes, pare-brise, hublots affaiblissent la résistance de la structure: Tous ces points nécessitent un renforcement local de la structure.</a:t>
            </a:r>
          </a:p>
        </p:txBody>
      </p:sp>
    </p:spTree>
    <p:extLst>
      <p:ext uri="{BB962C8B-B14F-4D97-AF65-F5344CB8AC3E}">
        <p14:creationId xmlns:p14="http://schemas.microsoft.com/office/powerpoint/2010/main" val="3313077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3FBCBF8B-FB3E-4F19-B754-7F223C72E8F3}"/>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78874" y="919149"/>
            <a:ext cx="11000508" cy="2807723"/>
          </a:xfrm>
          <a:prstGeom prst="rect">
            <a:avLst/>
          </a:prstGeom>
          <a:noFill/>
          <a:ln w="19050">
            <a:solidFill>
              <a:schemeClr val="tx1"/>
            </a:solidFill>
          </a:ln>
        </p:spPr>
      </p:pic>
      <p:sp>
        <p:nvSpPr>
          <p:cNvPr id="5" name="Titre 1">
            <a:extLst>
              <a:ext uri="{FF2B5EF4-FFF2-40B4-BE49-F238E27FC236}">
                <a16:creationId xmlns:a16="http://schemas.microsoft.com/office/drawing/2014/main" id="{6E7D91B8-55A1-4324-B82C-5A2EB08EDBD5}"/>
              </a:ext>
            </a:extLst>
          </p:cNvPr>
          <p:cNvSpPr txBox="1">
            <a:spLocks/>
          </p:cNvSpPr>
          <p:nvPr/>
        </p:nvSpPr>
        <p:spPr>
          <a:xfrm>
            <a:off x="2943764" y="85497"/>
            <a:ext cx="6304472" cy="6632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fr-FR" sz="2800" b="1" dirty="0"/>
            </a:br>
            <a:r>
              <a:rPr lang="fr-FR" sz="2800" b="1" dirty="0"/>
              <a:t>Efforts appliqués au fuselage</a:t>
            </a:r>
            <a:br>
              <a:rPr lang="fr-FR" sz="2800" b="1" dirty="0"/>
            </a:br>
            <a:endParaRPr lang="fr-FR" sz="2800" dirty="0"/>
          </a:p>
        </p:txBody>
      </p:sp>
      <p:sp>
        <p:nvSpPr>
          <p:cNvPr id="6" name="Rectangle 5">
            <a:extLst>
              <a:ext uri="{FF2B5EF4-FFF2-40B4-BE49-F238E27FC236}">
                <a16:creationId xmlns:a16="http://schemas.microsoft.com/office/drawing/2014/main" id="{A02C9C69-8D90-4AAB-A404-0F4EBEC37742}"/>
              </a:ext>
            </a:extLst>
          </p:cNvPr>
          <p:cNvSpPr/>
          <p:nvPr/>
        </p:nvSpPr>
        <p:spPr>
          <a:xfrm>
            <a:off x="5179434" y="548718"/>
            <a:ext cx="1833131" cy="400110"/>
          </a:xfrm>
          <a:prstGeom prst="rect">
            <a:avLst/>
          </a:prstGeom>
        </p:spPr>
        <p:txBody>
          <a:bodyPr wrap="none">
            <a:spAutoFit/>
          </a:bodyPr>
          <a:lstStyle/>
          <a:p>
            <a:pPr marL="0" lvl="2"/>
            <a:r>
              <a:rPr lang="fr-FR" sz="2000" b="1" dirty="0"/>
              <a:t>Efforts localisés</a:t>
            </a:r>
          </a:p>
        </p:txBody>
      </p:sp>
      <p:sp>
        <p:nvSpPr>
          <p:cNvPr id="8" name="Rectangle 7">
            <a:extLst>
              <a:ext uri="{FF2B5EF4-FFF2-40B4-BE49-F238E27FC236}">
                <a16:creationId xmlns:a16="http://schemas.microsoft.com/office/drawing/2014/main" id="{2D1E7B47-C969-4C80-B8DE-34B667AD38BD}"/>
              </a:ext>
            </a:extLst>
          </p:cNvPr>
          <p:cNvSpPr/>
          <p:nvPr/>
        </p:nvSpPr>
        <p:spPr>
          <a:xfrm>
            <a:off x="164687" y="4588680"/>
            <a:ext cx="5626513" cy="198515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spcAft>
                <a:spcPts val="600"/>
              </a:spcAft>
            </a:pPr>
            <a:r>
              <a:rPr lang="fr-FR" dirty="0"/>
              <a:t>N°2	zone pressurisée</a:t>
            </a:r>
          </a:p>
          <a:p>
            <a:pPr lvl="0">
              <a:spcAft>
                <a:spcPts val="600"/>
              </a:spcAft>
            </a:pPr>
            <a:r>
              <a:rPr lang="fr-FR" dirty="0"/>
              <a:t>N° 7	fixation cockpit</a:t>
            </a:r>
          </a:p>
          <a:p>
            <a:pPr lvl="0">
              <a:spcAft>
                <a:spcPts val="600"/>
              </a:spcAft>
            </a:pPr>
            <a:r>
              <a:rPr lang="fr-FR" dirty="0"/>
              <a:t>N° 13 et 16: renforcement des orifices de portes et fixation train AV</a:t>
            </a:r>
          </a:p>
          <a:p>
            <a:pPr lvl="0">
              <a:spcAft>
                <a:spcPts val="600"/>
              </a:spcAft>
            </a:pPr>
            <a:r>
              <a:rPr lang="fr-FR" dirty="0"/>
              <a:t>N° 31, 33, 35: fixation fuselage sur les ailes et renforcement de l’arête dorsale</a:t>
            </a:r>
          </a:p>
        </p:txBody>
      </p:sp>
      <p:sp>
        <p:nvSpPr>
          <p:cNvPr id="10" name="ZoneTexte 9">
            <a:extLst>
              <a:ext uri="{FF2B5EF4-FFF2-40B4-BE49-F238E27FC236}">
                <a16:creationId xmlns:a16="http://schemas.microsoft.com/office/drawing/2014/main" id="{C36F9F0F-6095-5255-0C1C-E6AFAE33067C}"/>
              </a:ext>
            </a:extLst>
          </p:cNvPr>
          <p:cNvSpPr txBox="1"/>
          <p:nvPr/>
        </p:nvSpPr>
        <p:spPr>
          <a:xfrm>
            <a:off x="6470073" y="4550207"/>
            <a:ext cx="5209309" cy="206210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spcAft>
                <a:spcPts val="600"/>
              </a:spcAft>
            </a:pPr>
            <a:r>
              <a:rPr lang="fr-FR" dirty="0"/>
              <a:t>N° 41: 	fixation fuselage AR</a:t>
            </a:r>
          </a:p>
          <a:p>
            <a:pPr lvl="0">
              <a:spcAft>
                <a:spcPts val="600"/>
              </a:spcAft>
            </a:pPr>
            <a:r>
              <a:rPr lang="fr-FR" dirty="0"/>
              <a:t>N° 50 et 53:fixation des réacteurs</a:t>
            </a:r>
          </a:p>
          <a:p>
            <a:pPr lvl="0">
              <a:spcAft>
                <a:spcPts val="600"/>
              </a:spcAft>
            </a:pPr>
            <a:r>
              <a:rPr lang="fr-FR" dirty="0"/>
              <a:t>N° 60:	fin de zone pressurisée et fixation escalier</a:t>
            </a:r>
          </a:p>
          <a:p>
            <a:pPr lvl="0">
              <a:spcAft>
                <a:spcPts val="600"/>
              </a:spcAft>
            </a:pPr>
            <a:r>
              <a:rPr lang="fr-FR" dirty="0"/>
              <a:t>N° 63, 65,69 : fixation empennage (stabilisateurs 4- dérive)</a:t>
            </a:r>
          </a:p>
          <a:p>
            <a:pPr lvl="0">
              <a:spcAft>
                <a:spcPts val="600"/>
              </a:spcAft>
            </a:pPr>
            <a:endParaRPr lang="fr-FR" dirty="0"/>
          </a:p>
        </p:txBody>
      </p:sp>
    </p:spTree>
    <p:extLst>
      <p:ext uri="{BB962C8B-B14F-4D97-AF65-F5344CB8AC3E}">
        <p14:creationId xmlns:p14="http://schemas.microsoft.com/office/powerpoint/2010/main" val="3350139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54C9C5-A666-5379-185D-10745AC3A1BE}"/>
              </a:ext>
            </a:extLst>
          </p:cNvPr>
          <p:cNvSpPr>
            <a:spLocks noGrp="1"/>
          </p:cNvSpPr>
          <p:nvPr>
            <p:ph type="title"/>
          </p:nvPr>
        </p:nvSpPr>
        <p:spPr>
          <a:xfrm>
            <a:off x="3165763" y="2484871"/>
            <a:ext cx="5451764" cy="1325563"/>
          </a:xfrm>
        </p:spPr>
        <p:txBody>
          <a:bodyPr>
            <a:normAutofit/>
          </a:bodyPr>
          <a:lstStyle/>
          <a:p>
            <a:pPr algn="ctr"/>
            <a:r>
              <a:rPr lang="fr-FR" sz="6000"/>
              <a:t>Structure</a:t>
            </a:r>
          </a:p>
        </p:txBody>
      </p:sp>
    </p:spTree>
    <p:extLst>
      <p:ext uri="{BB962C8B-B14F-4D97-AF65-F5344CB8AC3E}">
        <p14:creationId xmlns:p14="http://schemas.microsoft.com/office/powerpoint/2010/main" val="2469254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24230" y="415758"/>
            <a:ext cx="2143539" cy="688423"/>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fr-FR" sz="3600" dirty="0"/>
              <a:t>Plan</a:t>
            </a:r>
          </a:p>
        </p:txBody>
      </p:sp>
      <p:graphicFrame>
        <p:nvGraphicFramePr>
          <p:cNvPr id="3" name="Tableau 2">
            <a:extLst>
              <a:ext uri="{FF2B5EF4-FFF2-40B4-BE49-F238E27FC236}">
                <a16:creationId xmlns:a16="http://schemas.microsoft.com/office/drawing/2014/main" id="{FCEBB3C9-0375-82E3-9232-B4412F40DBD2}"/>
              </a:ext>
            </a:extLst>
          </p:cNvPr>
          <p:cNvGraphicFramePr>
            <a:graphicFrameLocks noGrp="1"/>
          </p:cNvGraphicFramePr>
          <p:nvPr>
            <p:extLst>
              <p:ext uri="{D42A27DB-BD31-4B8C-83A1-F6EECF244321}">
                <p14:modId xmlns:p14="http://schemas.microsoft.com/office/powerpoint/2010/main" val="1230398617"/>
              </p:ext>
            </p:extLst>
          </p:nvPr>
        </p:nvGraphicFramePr>
        <p:xfrm>
          <a:off x="1740666" y="2108233"/>
          <a:ext cx="9099932" cy="1881515"/>
        </p:xfrm>
        <a:graphic>
          <a:graphicData uri="http://schemas.openxmlformats.org/drawingml/2006/table">
            <a:tbl>
              <a:tblPr>
                <a:tableStyleId>{5C22544A-7EE6-4342-B048-85BDC9FD1C3A}</a:tableStyleId>
              </a:tblPr>
              <a:tblGrid>
                <a:gridCol w="9099932">
                  <a:extLst>
                    <a:ext uri="{9D8B030D-6E8A-4147-A177-3AD203B41FA5}">
                      <a16:colId xmlns:a16="http://schemas.microsoft.com/office/drawing/2014/main" val="1209203403"/>
                    </a:ext>
                  </a:extLst>
                </a:gridCol>
              </a:tblGrid>
              <a:tr h="428905">
                <a:tc>
                  <a:txBody>
                    <a:bodyPr/>
                    <a:lstStyle/>
                    <a:p>
                      <a:pPr algn="just" fontAlgn="ctr"/>
                      <a:r>
                        <a:rPr lang="fr-FR" sz="2000" u="none" strike="noStrike" dirty="0">
                          <a:effectLst/>
                        </a:rPr>
                        <a:t>Efforts appliqués au fuselage. Structure et mode de construction.</a:t>
                      </a:r>
                      <a:endParaRPr lang="fr-FR" sz="2000" b="0" i="0" u="none" strike="noStrike" dirty="0">
                        <a:solidFill>
                          <a:srgbClr val="000000"/>
                        </a:solidFill>
                        <a:effectLst/>
                        <a:latin typeface="Wingdings" panose="05000000000000000000" pitchFamily="2" charset="2"/>
                      </a:endParaRPr>
                    </a:p>
                  </a:txBody>
                  <a:tcPr marL="9525" marR="9525" marT="9525" marB="0" anchor="ctr"/>
                </a:tc>
                <a:extLst>
                  <a:ext uri="{0D108BD9-81ED-4DB2-BD59-A6C34878D82A}">
                    <a16:rowId xmlns:a16="http://schemas.microsoft.com/office/drawing/2014/main" val="2338482748"/>
                  </a:ext>
                </a:extLst>
              </a:tr>
              <a:tr h="406578">
                <a:tc>
                  <a:txBody>
                    <a:bodyPr/>
                    <a:lstStyle/>
                    <a:p>
                      <a:pPr algn="just" fontAlgn="ctr"/>
                      <a:r>
                        <a:rPr lang="fr-FR" sz="2000" u="none" strike="noStrike" dirty="0">
                          <a:effectLst/>
                        </a:rPr>
                        <a:t>Cabines étanches : </a:t>
                      </a:r>
                      <a:endParaRPr lang="fr-FR" sz="2000" b="0" i="0" u="none" strike="noStrike" dirty="0">
                        <a:solidFill>
                          <a:srgbClr val="000000"/>
                        </a:solidFill>
                        <a:effectLst/>
                        <a:latin typeface="Wingdings" panose="05000000000000000000" pitchFamily="2" charset="2"/>
                      </a:endParaRPr>
                    </a:p>
                  </a:txBody>
                  <a:tcPr marL="9525" marR="9525" marT="9525" marB="0" anchor="ctr"/>
                </a:tc>
                <a:extLst>
                  <a:ext uri="{0D108BD9-81ED-4DB2-BD59-A6C34878D82A}">
                    <a16:rowId xmlns:a16="http://schemas.microsoft.com/office/drawing/2014/main" val="2142005217"/>
                  </a:ext>
                </a:extLst>
              </a:tr>
              <a:tr h="406578">
                <a:tc>
                  <a:txBody>
                    <a:bodyPr/>
                    <a:lstStyle/>
                    <a:p>
                      <a:pPr algn="just" fontAlgn="ctr"/>
                      <a:r>
                        <a:rPr lang="fr-FR" sz="2000" u="none" strike="noStrike" dirty="0">
                          <a:effectLst/>
                        </a:rPr>
                        <a:t>résistance et étanchéité, passage des commandes, portes, hublots, panneaux de décompression</a:t>
                      </a:r>
                      <a:endParaRPr lang="fr-FR" sz="2000" b="0" i="0" u="none" strike="noStrike" dirty="0">
                        <a:solidFill>
                          <a:srgbClr val="000000"/>
                        </a:solidFill>
                        <a:effectLst/>
                        <a:latin typeface="Symbol" panose="05050102010706020507" pitchFamily="18" charset="2"/>
                      </a:endParaRPr>
                    </a:p>
                  </a:txBody>
                  <a:tcPr marL="9525" marR="9525" marT="9525" marB="0" anchor="ctr"/>
                </a:tc>
                <a:extLst>
                  <a:ext uri="{0D108BD9-81ED-4DB2-BD59-A6C34878D82A}">
                    <a16:rowId xmlns:a16="http://schemas.microsoft.com/office/drawing/2014/main" val="1527107457"/>
                  </a:ext>
                </a:extLst>
              </a:tr>
              <a:tr h="426907">
                <a:tc>
                  <a:txBody>
                    <a:bodyPr/>
                    <a:lstStyle/>
                    <a:p>
                      <a:pPr algn="just" fontAlgn="ctr"/>
                      <a:r>
                        <a:rPr lang="fr-FR" sz="2000" u="none" strike="noStrike" dirty="0">
                          <a:effectLst/>
                        </a:rPr>
                        <a:t>Assemblage voilure, fuselage. </a:t>
                      </a:r>
                      <a:endParaRPr lang="fr-FR" sz="2000" b="0" i="0" u="none" strike="noStrike" dirty="0">
                        <a:solidFill>
                          <a:srgbClr val="000000"/>
                        </a:solidFill>
                        <a:effectLst/>
                        <a:latin typeface="Times New Roman" panose="02020603050405020304" pitchFamily="18" charset="0"/>
                      </a:endParaRPr>
                    </a:p>
                  </a:txBody>
                  <a:tcPr marL="9525" marR="9525" marT="9525" marB="0" anchor="ctr"/>
                </a:tc>
                <a:extLst>
                  <a:ext uri="{0D108BD9-81ED-4DB2-BD59-A6C34878D82A}">
                    <a16:rowId xmlns:a16="http://schemas.microsoft.com/office/drawing/2014/main" val="755596642"/>
                  </a:ext>
                </a:extLst>
              </a:tr>
            </a:tbl>
          </a:graphicData>
        </a:graphic>
      </p:graphicFrame>
    </p:spTree>
    <p:extLst>
      <p:ext uri="{BB962C8B-B14F-4D97-AF65-F5344CB8AC3E}">
        <p14:creationId xmlns:p14="http://schemas.microsoft.com/office/powerpoint/2010/main" val="37539942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06B7BF0E-A8A0-E840-C1C2-86ABE718EE1D}"/>
              </a:ext>
            </a:extLst>
          </p:cNvPr>
          <p:cNvSpPr>
            <a:spLocks noGrp="1"/>
          </p:cNvSpPr>
          <p:nvPr>
            <p:ph type="sldNum" sz="quarter" idx="12"/>
          </p:nvPr>
        </p:nvSpPr>
        <p:spPr/>
        <p:txBody>
          <a:bodyPr/>
          <a:lstStyle/>
          <a:p>
            <a:fld id="{FE77F94B-5512-48DE-9C82-D3D7347A2F06}" type="slidenum">
              <a:rPr lang="fr-FR" altLang="fr-FR"/>
              <a:pPr/>
              <a:t>20</a:t>
            </a:fld>
            <a:endParaRPr lang="fr-FR" altLang="fr-FR"/>
          </a:p>
        </p:txBody>
      </p:sp>
      <p:pic>
        <p:nvPicPr>
          <p:cNvPr id="2119685" name="Picture 5" descr="Illustration">
            <a:extLst>
              <a:ext uri="{FF2B5EF4-FFF2-40B4-BE49-F238E27FC236}">
                <a16:creationId xmlns:a16="http://schemas.microsoft.com/office/drawing/2014/main" id="{F15A0F4D-222F-B2A1-38DE-A738CABDF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1700214"/>
            <a:ext cx="8424862" cy="4537075"/>
          </a:xfrm>
          <a:prstGeom prst="rect">
            <a:avLst/>
          </a:prstGeom>
          <a:noFill/>
          <a:extLst>
            <a:ext uri="{909E8E84-426E-40DD-AFC4-6F175D3DCCD1}">
              <a14:hiddenFill xmlns:a14="http://schemas.microsoft.com/office/drawing/2010/main">
                <a:solidFill>
                  <a:srgbClr val="FFFFFF"/>
                </a:solidFill>
              </a14:hiddenFill>
            </a:ext>
          </a:extLst>
        </p:spPr>
      </p:pic>
      <p:sp>
        <p:nvSpPr>
          <p:cNvPr id="2119686" name="Rectangle 6">
            <a:extLst>
              <a:ext uri="{FF2B5EF4-FFF2-40B4-BE49-F238E27FC236}">
                <a16:creationId xmlns:a16="http://schemas.microsoft.com/office/drawing/2014/main" id="{979D380C-37A7-2D9B-48FC-649E427EAC72}"/>
              </a:ext>
            </a:extLst>
          </p:cNvPr>
          <p:cNvSpPr>
            <a:spLocks noChangeArrowheads="1"/>
          </p:cNvSpPr>
          <p:nvPr/>
        </p:nvSpPr>
        <p:spPr bwMode="auto">
          <a:xfrm>
            <a:off x="2351088" y="188913"/>
            <a:ext cx="6858000" cy="1456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nSpc>
                <a:spcPct val="90000"/>
              </a:lnSpc>
              <a:spcBef>
                <a:spcPct val="50000"/>
              </a:spcBef>
              <a:buFontTx/>
              <a:buChar char="•"/>
            </a:pPr>
            <a:r>
              <a:rPr lang="fr-FR" altLang="fr-FR" sz="2400" b="1">
                <a:solidFill>
                  <a:srgbClr val="DC0081"/>
                </a:solidFill>
              </a:rPr>
              <a:t>MODES DE CONSTRUCTION DU FUSELAGE</a:t>
            </a:r>
          </a:p>
          <a:p>
            <a:pPr>
              <a:lnSpc>
                <a:spcPct val="90000"/>
              </a:lnSpc>
              <a:spcBef>
                <a:spcPct val="50000"/>
              </a:spcBef>
            </a:pPr>
            <a:r>
              <a:rPr lang="fr-FR" altLang="fr-FR" sz="2400" b="1">
                <a:solidFill>
                  <a:srgbClr val="DC0081"/>
                </a:solidFill>
              </a:rPr>
              <a:t>                   B787 DREAMLINER</a:t>
            </a:r>
          </a:p>
          <a:p>
            <a:pPr>
              <a:lnSpc>
                <a:spcPct val="90000"/>
              </a:lnSpc>
              <a:spcBef>
                <a:spcPct val="50000"/>
              </a:spcBef>
              <a:buFontTx/>
              <a:buChar char="•"/>
            </a:pPr>
            <a:endParaRPr lang="fr-FR" altLang="fr-FR" sz="2400" b="1"/>
          </a:p>
        </p:txBody>
      </p:sp>
    </p:spTree>
    <p:extLst>
      <p:ext uri="{BB962C8B-B14F-4D97-AF65-F5344CB8AC3E}">
        <p14:creationId xmlns:p14="http://schemas.microsoft.com/office/powerpoint/2010/main" val="4041580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6A5D26-09C3-484A-BE35-2A969A75D297}"/>
              </a:ext>
            </a:extLst>
          </p:cNvPr>
          <p:cNvSpPr>
            <a:spLocks noGrp="1"/>
          </p:cNvSpPr>
          <p:nvPr>
            <p:ph type="title"/>
          </p:nvPr>
        </p:nvSpPr>
        <p:spPr>
          <a:xfrm>
            <a:off x="3233057" y="189819"/>
            <a:ext cx="5490029" cy="491218"/>
          </a:xfrm>
        </p:spPr>
        <p:txBody>
          <a:bodyPr>
            <a:noAutofit/>
          </a:bodyPr>
          <a:lstStyle/>
          <a:p>
            <a:r>
              <a:rPr lang="fr-FR" sz="2800" b="1" dirty="0"/>
              <a:t>Structure et mode de construction</a:t>
            </a:r>
            <a:endParaRPr lang="fr-FR" sz="2800" dirty="0"/>
          </a:p>
        </p:txBody>
      </p:sp>
      <p:pic>
        <p:nvPicPr>
          <p:cNvPr id="4" name="Espace réservé du contenu 3">
            <a:extLst>
              <a:ext uri="{FF2B5EF4-FFF2-40B4-BE49-F238E27FC236}">
                <a16:creationId xmlns:a16="http://schemas.microsoft.com/office/drawing/2014/main" id="{E1F692A3-911D-4B73-B515-539F8636AE80}"/>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114425"/>
            <a:ext cx="4942220" cy="4351338"/>
          </a:xfrm>
          <a:prstGeom prst="rect">
            <a:avLst/>
          </a:prstGeom>
          <a:noFill/>
          <a:ln w="19050">
            <a:solidFill>
              <a:schemeClr val="tx1"/>
            </a:solidFill>
          </a:ln>
        </p:spPr>
      </p:pic>
      <p:sp>
        <p:nvSpPr>
          <p:cNvPr id="5" name="Rectangle 4">
            <a:extLst>
              <a:ext uri="{FF2B5EF4-FFF2-40B4-BE49-F238E27FC236}">
                <a16:creationId xmlns:a16="http://schemas.microsoft.com/office/drawing/2014/main" id="{FB3EC01F-EBBB-4804-8E2F-2877A1954D62}"/>
              </a:ext>
            </a:extLst>
          </p:cNvPr>
          <p:cNvSpPr/>
          <p:nvPr/>
        </p:nvSpPr>
        <p:spPr>
          <a:xfrm>
            <a:off x="330199" y="2689929"/>
            <a:ext cx="5446487"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éléments principaux constitutifs d’un fuselage sont :</a:t>
            </a:r>
          </a:p>
          <a:p>
            <a:pPr marL="285750" lvl="0" indent="-285750">
              <a:buFont typeface="Arial" panose="020B0604020202020204" pitchFamily="34" charset="0"/>
              <a:buChar char="•"/>
            </a:pPr>
            <a:r>
              <a:rPr lang="fr-FR" dirty="0"/>
              <a:t>les cadres ou couples ;</a:t>
            </a:r>
          </a:p>
          <a:p>
            <a:pPr marL="285750" lvl="0" indent="-285750">
              <a:buFont typeface="Arial" panose="020B0604020202020204" pitchFamily="34" charset="0"/>
              <a:buChar char="•"/>
            </a:pPr>
            <a:r>
              <a:rPr lang="fr-FR" dirty="0"/>
              <a:t>les lisses ;</a:t>
            </a:r>
          </a:p>
          <a:p>
            <a:pPr marL="285750" lvl="0" indent="-285750">
              <a:buFont typeface="Arial" panose="020B0604020202020204" pitchFamily="34" charset="0"/>
              <a:buChar char="•"/>
            </a:pPr>
            <a:r>
              <a:rPr lang="fr-FR" dirty="0"/>
              <a:t>le revêtement travaillant.</a:t>
            </a:r>
          </a:p>
        </p:txBody>
      </p:sp>
    </p:spTree>
    <p:extLst>
      <p:ext uri="{BB962C8B-B14F-4D97-AF65-F5344CB8AC3E}">
        <p14:creationId xmlns:p14="http://schemas.microsoft.com/office/powerpoint/2010/main" val="655212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DFA3F2C-0CAC-4E09-AB5B-64FEB6923322}"/>
              </a:ext>
            </a:extLst>
          </p:cNvPr>
          <p:cNvSpPr>
            <a:spLocks noGrp="1"/>
          </p:cNvSpPr>
          <p:nvPr>
            <p:ph type="title"/>
          </p:nvPr>
        </p:nvSpPr>
        <p:spPr>
          <a:xfrm>
            <a:off x="3233057" y="189819"/>
            <a:ext cx="5490029" cy="491218"/>
          </a:xfrm>
        </p:spPr>
        <p:txBody>
          <a:bodyPr>
            <a:noAutofit/>
          </a:bodyPr>
          <a:lstStyle/>
          <a:p>
            <a:r>
              <a:rPr lang="fr-FR" sz="2800" b="1" dirty="0"/>
              <a:t>Structure et mode de construction</a:t>
            </a:r>
            <a:endParaRPr lang="fr-FR" sz="2800" dirty="0"/>
          </a:p>
        </p:txBody>
      </p:sp>
      <p:pic>
        <p:nvPicPr>
          <p:cNvPr id="5" name="Espace réservé du contenu 4">
            <a:extLst>
              <a:ext uri="{FF2B5EF4-FFF2-40B4-BE49-F238E27FC236}">
                <a16:creationId xmlns:a16="http://schemas.microsoft.com/office/drawing/2014/main" id="{7504E8F2-4584-4F05-9537-9D1847A4BE90}"/>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372052" y="1544023"/>
            <a:ext cx="6780240" cy="3546320"/>
          </a:xfrm>
          <a:prstGeom prst="rect">
            <a:avLst/>
          </a:prstGeom>
          <a:noFill/>
          <a:ln w="19050">
            <a:solidFill>
              <a:schemeClr val="tx1"/>
            </a:solidFill>
          </a:ln>
        </p:spPr>
      </p:pic>
      <p:sp>
        <p:nvSpPr>
          <p:cNvPr id="6" name="Rectangle 5">
            <a:extLst>
              <a:ext uri="{FF2B5EF4-FFF2-40B4-BE49-F238E27FC236}">
                <a16:creationId xmlns:a16="http://schemas.microsoft.com/office/drawing/2014/main" id="{CBD05F54-9D0B-45C0-B762-059CA7E8203E}"/>
              </a:ext>
            </a:extLst>
          </p:cNvPr>
          <p:cNvSpPr/>
          <p:nvPr/>
        </p:nvSpPr>
        <p:spPr>
          <a:xfrm>
            <a:off x="4962965" y="3290501"/>
            <a:ext cx="2266070" cy="276999"/>
          </a:xfrm>
          <a:prstGeom prst="rect">
            <a:avLst/>
          </a:prstGeom>
        </p:spPr>
        <p:txBody>
          <a:bodyPr wrap="none">
            <a:spAutoFit/>
          </a:bodyPr>
          <a:lstStyle/>
          <a:p>
            <a:pPr lvl="2"/>
            <a:r>
              <a:rPr lang="fr-FR" sz="1200" b="1" dirty="0"/>
              <a:t>Cadres ou couples</a:t>
            </a:r>
          </a:p>
        </p:txBody>
      </p:sp>
      <p:sp>
        <p:nvSpPr>
          <p:cNvPr id="8" name="Rectangle 7">
            <a:extLst>
              <a:ext uri="{FF2B5EF4-FFF2-40B4-BE49-F238E27FC236}">
                <a16:creationId xmlns:a16="http://schemas.microsoft.com/office/drawing/2014/main" id="{5C3DA08A-28B3-4680-B745-45CF01C28E9D}"/>
              </a:ext>
            </a:extLst>
          </p:cNvPr>
          <p:cNvSpPr/>
          <p:nvPr/>
        </p:nvSpPr>
        <p:spPr>
          <a:xfrm>
            <a:off x="667657" y="5540943"/>
            <a:ext cx="10464800" cy="646331"/>
          </a:xfrm>
          <a:prstGeom prst="rect">
            <a:avLst/>
          </a:prstGeom>
        </p:spPr>
        <p:txBody>
          <a:bodyPr wrap="square">
            <a:spAutoFit/>
          </a:bodyPr>
          <a:lstStyle/>
          <a:p>
            <a:pPr lvl="0"/>
            <a:r>
              <a:rPr lang="fr-FR" dirty="0"/>
              <a:t>Eléments transversaux de formes différentes, ils assurent la rigidité transversale, le maintien du profil et, supportent les efforts localisés importants.</a:t>
            </a:r>
          </a:p>
        </p:txBody>
      </p:sp>
      <p:sp>
        <p:nvSpPr>
          <p:cNvPr id="9" name="Rectangle 8">
            <a:extLst>
              <a:ext uri="{FF2B5EF4-FFF2-40B4-BE49-F238E27FC236}">
                <a16:creationId xmlns:a16="http://schemas.microsoft.com/office/drawing/2014/main" id="{1A72A004-C1C2-434C-8EAC-1EA56028C9B1}"/>
              </a:ext>
            </a:extLst>
          </p:cNvPr>
          <p:cNvSpPr/>
          <p:nvPr/>
        </p:nvSpPr>
        <p:spPr>
          <a:xfrm>
            <a:off x="4737148" y="693313"/>
            <a:ext cx="2112117" cy="400110"/>
          </a:xfrm>
          <a:prstGeom prst="rect">
            <a:avLst/>
          </a:prstGeom>
        </p:spPr>
        <p:txBody>
          <a:bodyPr wrap="none">
            <a:spAutoFit/>
          </a:bodyPr>
          <a:lstStyle/>
          <a:p>
            <a:r>
              <a:rPr lang="fr-FR" sz="2000" b="1" dirty="0"/>
              <a:t>Cadres ou couples</a:t>
            </a:r>
          </a:p>
        </p:txBody>
      </p:sp>
    </p:spTree>
    <p:extLst>
      <p:ext uri="{BB962C8B-B14F-4D97-AF65-F5344CB8AC3E}">
        <p14:creationId xmlns:p14="http://schemas.microsoft.com/office/powerpoint/2010/main" val="2907485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C26EE14-0CF5-26CA-2010-2A42F88DF6E3}"/>
              </a:ext>
            </a:extLst>
          </p:cNvPr>
          <p:cNvSpPr txBox="1"/>
          <p:nvPr/>
        </p:nvSpPr>
        <p:spPr>
          <a:xfrm>
            <a:off x="1665842" y="4858695"/>
            <a:ext cx="9181182"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r>
              <a:rPr lang="fr-FR" b="0" i="0" dirty="0">
                <a:solidFill>
                  <a:srgbClr val="000000"/>
                </a:solidFill>
                <a:effectLst/>
                <a:latin typeface="arial" panose="020B0604020202020204" pitchFamily="34" charset="0"/>
              </a:rPr>
              <a:t>Les cadres donnent la forme du fuselage - ronds pour les Airbus (300 à 340) et ovoïdes pour le Boeing 747 et l'Airbus 380.</a:t>
            </a:r>
          </a:p>
        </p:txBody>
      </p:sp>
      <p:pic>
        <p:nvPicPr>
          <p:cNvPr id="3074" name="Picture 2" descr="Fuselage trois sections">
            <a:extLst>
              <a:ext uri="{FF2B5EF4-FFF2-40B4-BE49-F238E27FC236}">
                <a16:creationId xmlns:a16="http://schemas.microsoft.com/office/drawing/2014/main" id="{D4C59C5F-A65E-F5D0-5899-632F30F9483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96486" y="1660392"/>
            <a:ext cx="5714286" cy="2717460"/>
          </a:xfrm>
          <a:prstGeom prst="rect">
            <a:avLst/>
          </a:prstGeom>
        </p:spPr>
        <p:style>
          <a:lnRef idx="2">
            <a:schemeClr val="accent2"/>
          </a:lnRef>
          <a:fillRef idx="1">
            <a:schemeClr val="lt1"/>
          </a:fillRef>
          <a:effectRef idx="0">
            <a:schemeClr val="accent2"/>
          </a:effectRef>
          <a:fontRef idx="minor">
            <a:schemeClr val="dk1"/>
          </a:fontRef>
        </p:style>
      </p:pic>
      <p:sp>
        <p:nvSpPr>
          <p:cNvPr id="6" name="Titre 1">
            <a:extLst>
              <a:ext uri="{FF2B5EF4-FFF2-40B4-BE49-F238E27FC236}">
                <a16:creationId xmlns:a16="http://schemas.microsoft.com/office/drawing/2014/main" id="{7E0CF1A5-AC8E-B632-2579-14FFCCF8DA30}"/>
              </a:ext>
            </a:extLst>
          </p:cNvPr>
          <p:cNvSpPr>
            <a:spLocks noGrp="1"/>
          </p:cNvSpPr>
          <p:nvPr>
            <p:ph type="title"/>
          </p:nvPr>
        </p:nvSpPr>
        <p:spPr>
          <a:xfrm>
            <a:off x="3233057" y="189819"/>
            <a:ext cx="5490029" cy="491218"/>
          </a:xfrm>
        </p:spPr>
        <p:txBody>
          <a:bodyPr>
            <a:noAutofit/>
          </a:bodyPr>
          <a:lstStyle/>
          <a:p>
            <a:r>
              <a:rPr lang="fr-FR" sz="2800" b="1" dirty="0"/>
              <a:t>Structure et mode de construction</a:t>
            </a:r>
            <a:endParaRPr lang="fr-FR" sz="2800" dirty="0"/>
          </a:p>
        </p:txBody>
      </p:sp>
      <p:sp>
        <p:nvSpPr>
          <p:cNvPr id="7" name="Rectangle 6">
            <a:extLst>
              <a:ext uri="{FF2B5EF4-FFF2-40B4-BE49-F238E27FC236}">
                <a16:creationId xmlns:a16="http://schemas.microsoft.com/office/drawing/2014/main" id="{FC49BE59-A50B-3777-7DA6-D724736DDD9C}"/>
              </a:ext>
            </a:extLst>
          </p:cNvPr>
          <p:cNvSpPr/>
          <p:nvPr/>
        </p:nvSpPr>
        <p:spPr>
          <a:xfrm>
            <a:off x="4737148" y="693313"/>
            <a:ext cx="2112117" cy="400110"/>
          </a:xfrm>
          <a:prstGeom prst="rect">
            <a:avLst/>
          </a:prstGeom>
        </p:spPr>
        <p:txBody>
          <a:bodyPr wrap="none">
            <a:spAutoFit/>
          </a:bodyPr>
          <a:lstStyle/>
          <a:p>
            <a:r>
              <a:rPr lang="fr-FR" sz="2000" b="1" dirty="0"/>
              <a:t>Cadres ou couples</a:t>
            </a:r>
          </a:p>
        </p:txBody>
      </p:sp>
    </p:spTree>
    <p:extLst>
      <p:ext uri="{BB962C8B-B14F-4D97-AF65-F5344CB8AC3E}">
        <p14:creationId xmlns:p14="http://schemas.microsoft.com/office/powerpoint/2010/main" val="304886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numéro de diapositive 5">
            <a:extLst>
              <a:ext uri="{FF2B5EF4-FFF2-40B4-BE49-F238E27FC236}">
                <a16:creationId xmlns:a16="http://schemas.microsoft.com/office/drawing/2014/main" id="{8364035B-F478-1BD3-0037-831BEBC47B99}"/>
              </a:ext>
            </a:extLst>
          </p:cNvPr>
          <p:cNvSpPr>
            <a:spLocks noGrp="1"/>
          </p:cNvSpPr>
          <p:nvPr>
            <p:ph type="sldNum" sz="quarter" idx="12"/>
          </p:nvPr>
        </p:nvSpPr>
        <p:spPr/>
        <p:txBody>
          <a:bodyPr/>
          <a:lstStyle/>
          <a:p>
            <a:fld id="{3A916E98-4CC1-48C4-97EF-C947BF23B20B}" type="slidenum">
              <a:rPr lang="fr-FR" altLang="fr-FR"/>
              <a:pPr/>
              <a:t>24</a:t>
            </a:fld>
            <a:endParaRPr lang="fr-FR" altLang="fr-FR"/>
          </a:p>
        </p:txBody>
      </p:sp>
      <p:pic>
        <p:nvPicPr>
          <p:cNvPr id="1614853" name="Picture 5">
            <a:hlinkClick r:id="rId2"/>
            <a:extLst>
              <a:ext uri="{FF2B5EF4-FFF2-40B4-BE49-F238E27FC236}">
                <a16:creationId xmlns:a16="http://schemas.microsoft.com/office/drawing/2014/main" id="{C6C5A6E6-60A0-EBFE-3982-6E08A2B475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1412876"/>
            <a:ext cx="3917950" cy="4824413"/>
          </a:xfrm>
          <a:prstGeom prst="rect">
            <a:avLst/>
          </a:prstGeom>
          <a:noFill/>
          <a:extLst>
            <a:ext uri="{909E8E84-426E-40DD-AFC4-6F175D3DCCD1}">
              <a14:hiddenFill xmlns:a14="http://schemas.microsoft.com/office/drawing/2010/main">
                <a:solidFill>
                  <a:srgbClr val="FFFFFF"/>
                </a:solidFill>
              </a14:hiddenFill>
            </a:ext>
          </a:extLst>
        </p:spPr>
      </p:pic>
      <p:pic>
        <p:nvPicPr>
          <p:cNvPr id="1614854" name="Picture 6">
            <a:extLst>
              <a:ext uri="{FF2B5EF4-FFF2-40B4-BE49-F238E27FC236}">
                <a16:creationId xmlns:a16="http://schemas.microsoft.com/office/drawing/2014/main" id="{5A9D6B04-06F2-CB2E-1F0D-647538A5B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464" y="1412876"/>
            <a:ext cx="3921125"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4855" name="Rectangle 7">
            <a:extLst>
              <a:ext uri="{FF2B5EF4-FFF2-40B4-BE49-F238E27FC236}">
                <a16:creationId xmlns:a16="http://schemas.microsoft.com/office/drawing/2014/main" id="{A9830B7F-FC7D-B567-82F3-BDB456D7FC60}"/>
              </a:ext>
            </a:extLst>
          </p:cNvPr>
          <p:cNvSpPr>
            <a:spLocks noChangeArrowheads="1"/>
          </p:cNvSpPr>
          <p:nvPr/>
        </p:nvSpPr>
        <p:spPr bwMode="auto">
          <a:xfrm>
            <a:off x="1919289" y="6216650"/>
            <a:ext cx="806132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fr-FR" dirty="0">
                <a:solidFill>
                  <a:srgbClr val="3C0023"/>
                </a:solidFill>
              </a:rPr>
              <a:t>Modèle de l'A380, le fuselage de section, en montrant les trois étages structure</a:t>
            </a:r>
            <a:r>
              <a:rPr lang="fr-FR" altLang="fr-FR" b="1" dirty="0">
                <a:solidFill>
                  <a:srgbClr val="3C0023"/>
                </a:solidFill>
                <a:effectLst>
                  <a:outerShdw blurRad="38100" dist="38100" dir="2700000" algn="tl">
                    <a:srgbClr val="C0C0C0"/>
                  </a:outerShdw>
                </a:effectLst>
              </a:rPr>
              <a:t> </a:t>
            </a:r>
          </a:p>
        </p:txBody>
      </p:sp>
      <p:sp>
        <p:nvSpPr>
          <p:cNvPr id="13" name="Rectangle 12">
            <a:extLst>
              <a:ext uri="{FF2B5EF4-FFF2-40B4-BE49-F238E27FC236}">
                <a16:creationId xmlns:a16="http://schemas.microsoft.com/office/drawing/2014/main" id="{DAA396D0-9F95-9570-FBD5-26CF22FADFCD}"/>
              </a:ext>
            </a:extLst>
          </p:cNvPr>
          <p:cNvSpPr/>
          <p:nvPr/>
        </p:nvSpPr>
        <p:spPr>
          <a:xfrm>
            <a:off x="4737148" y="693313"/>
            <a:ext cx="2112117" cy="400110"/>
          </a:xfrm>
          <a:prstGeom prst="rect">
            <a:avLst/>
          </a:prstGeom>
        </p:spPr>
        <p:txBody>
          <a:bodyPr wrap="none">
            <a:spAutoFit/>
          </a:bodyPr>
          <a:lstStyle/>
          <a:p>
            <a:r>
              <a:rPr lang="fr-FR" sz="2000" b="1" dirty="0"/>
              <a:t>Cadres ou couples</a:t>
            </a:r>
          </a:p>
        </p:txBody>
      </p:sp>
      <p:sp>
        <p:nvSpPr>
          <p:cNvPr id="14" name="Titre 1">
            <a:extLst>
              <a:ext uri="{FF2B5EF4-FFF2-40B4-BE49-F238E27FC236}">
                <a16:creationId xmlns:a16="http://schemas.microsoft.com/office/drawing/2014/main" id="{31CF017F-FC82-43D4-AE6D-02AE4AA9A87D}"/>
              </a:ext>
            </a:extLst>
          </p:cNvPr>
          <p:cNvSpPr>
            <a:spLocks noGrp="1"/>
          </p:cNvSpPr>
          <p:nvPr>
            <p:ph type="title"/>
          </p:nvPr>
        </p:nvSpPr>
        <p:spPr>
          <a:xfrm>
            <a:off x="3233057" y="189819"/>
            <a:ext cx="5490029" cy="491218"/>
          </a:xfrm>
        </p:spPr>
        <p:txBody>
          <a:bodyPr>
            <a:noAutofit/>
          </a:bodyPr>
          <a:lstStyle/>
          <a:p>
            <a:r>
              <a:rPr lang="fr-FR" sz="2800" b="1" dirty="0"/>
              <a:t>Structure et mode de construction</a:t>
            </a:r>
            <a:endParaRPr lang="fr-FR" sz="2800" dirty="0"/>
          </a:p>
        </p:txBody>
      </p:sp>
    </p:spTree>
    <p:extLst>
      <p:ext uri="{BB962C8B-B14F-4D97-AF65-F5344CB8AC3E}">
        <p14:creationId xmlns:p14="http://schemas.microsoft.com/office/powerpoint/2010/main" val="323140327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FFF49CAA-6882-4EDA-8917-F72B5C034EF4}"/>
              </a:ext>
            </a:extLst>
          </p:cNvPr>
          <p:cNvSpPr>
            <a:spLocks noGrp="1"/>
          </p:cNvSpPr>
          <p:nvPr>
            <p:ph type="title"/>
          </p:nvPr>
        </p:nvSpPr>
        <p:spPr>
          <a:xfrm>
            <a:off x="3350984" y="189819"/>
            <a:ext cx="5490029" cy="491218"/>
          </a:xfrm>
        </p:spPr>
        <p:txBody>
          <a:bodyPr>
            <a:noAutofit/>
          </a:bodyPr>
          <a:lstStyle/>
          <a:p>
            <a:r>
              <a:rPr lang="fr-FR" sz="2800" b="1" dirty="0"/>
              <a:t>Structure et mode de construction</a:t>
            </a:r>
            <a:endParaRPr lang="fr-FR" sz="2800" dirty="0"/>
          </a:p>
        </p:txBody>
      </p:sp>
      <p:sp>
        <p:nvSpPr>
          <p:cNvPr id="5" name="Rectangle 4">
            <a:extLst>
              <a:ext uri="{FF2B5EF4-FFF2-40B4-BE49-F238E27FC236}">
                <a16:creationId xmlns:a16="http://schemas.microsoft.com/office/drawing/2014/main" id="{C60A235E-1601-4F50-8856-4C2B9FEE509E}"/>
              </a:ext>
            </a:extLst>
          </p:cNvPr>
          <p:cNvSpPr/>
          <p:nvPr/>
        </p:nvSpPr>
        <p:spPr>
          <a:xfrm>
            <a:off x="3948861" y="681037"/>
            <a:ext cx="3940309" cy="400110"/>
          </a:xfrm>
          <a:prstGeom prst="rect">
            <a:avLst/>
          </a:prstGeom>
        </p:spPr>
        <p:txBody>
          <a:bodyPr wrap="none">
            <a:spAutoFit/>
          </a:bodyPr>
          <a:lstStyle/>
          <a:p>
            <a:r>
              <a:rPr lang="fr-FR" sz="2000" b="1" dirty="0"/>
              <a:t>Cadres ou couples: </a:t>
            </a:r>
            <a:r>
              <a:rPr lang="fr-FR" sz="2000" dirty="0"/>
              <a:t>cadres courants </a:t>
            </a:r>
            <a:endParaRPr lang="fr-FR" sz="2000" b="1" dirty="0"/>
          </a:p>
        </p:txBody>
      </p:sp>
      <p:pic>
        <p:nvPicPr>
          <p:cNvPr id="6" name="Image 5">
            <a:extLst>
              <a:ext uri="{FF2B5EF4-FFF2-40B4-BE49-F238E27FC236}">
                <a16:creationId xmlns:a16="http://schemas.microsoft.com/office/drawing/2014/main" id="{5875C52D-D68A-4C51-93A5-BD976CA6F11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3328" y="1200448"/>
            <a:ext cx="7685344" cy="3309371"/>
          </a:xfrm>
          <a:prstGeom prst="rect">
            <a:avLst/>
          </a:prstGeom>
          <a:noFill/>
          <a:ln w="19050">
            <a:solidFill>
              <a:schemeClr val="tx1"/>
            </a:solidFill>
          </a:ln>
        </p:spPr>
      </p:pic>
      <p:sp>
        <p:nvSpPr>
          <p:cNvPr id="8" name="Rectangle 7">
            <a:extLst>
              <a:ext uri="{FF2B5EF4-FFF2-40B4-BE49-F238E27FC236}">
                <a16:creationId xmlns:a16="http://schemas.microsoft.com/office/drawing/2014/main" id="{DC957895-CA83-4103-9F5B-C6DD1181608E}"/>
              </a:ext>
            </a:extLst>
          </p:cNvPr>
          <p:cNvSpPr/>
          <p:nvPr/>
        </p:nvSpPr>
        <p:spPr>
          <a:xfrm>
            <a:off x="697281" y="4771358"/>
            <a:ext cx="10443470"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buFont typeface="Arial" panose="020B0604020202020204" pitchFamily="34" charset="0"/>
              <a:buChar char="•"/>
            </a:pPr>
            <a:r>
              <a:rPr lang="fr-FR" dirty="0"/>
              <a:t>Les cadres courants sont constitués d’une ou plusieurs tôles pliées d’alliage léger (AU4G1);</a:t>
            </a:r>
          </a:p>
          <a:p>
            <a:pPr marL="285750" indent="-285750">
              <a:buFont typeface="Arial" panose="020B0604020202020204" pitchFamily="34" charset="0"/>
              <a:buChar char="•"/>
            </a:pPr>
            <a:r>
              <a:rPr lang="fr-FR" dirty="0"/>
              <a:t>Ils assurent la rigidité transversale;</a:t>
            </a:r>
          </a:p>
          <a:p>
            <a:pPr marL="285750" indent="-285750">
              <a:buFont typeface="Arial" panose="020B0604020202020204" pitchFamily="34" charset="0"/>
              <a:buChar char="•"/>
            </a:pPr>
            <a:r>
              <a:rPr lang="fr-FR" dirty="0"/>
              <a:t>Tendus en permanence par les forces dues à la ∆P transmises par le revêtement ;</a:t>
            </a:r>
          </a:p>
          <a:p>
            <a:pPr marL="285750" indent="-285750">
              <a:buFont typeface="Arial" panose="020B0604020202020204" pitchFamily="34" charset="0"/>
              <a:buChar char="•"/>
            </a:pPr>
            <a:r>
              <a:rPr lang="fr-FR" dirty="0"/>
              <a:t>Donnent la forme au profil.</a:t>
            </a:r>
          </a:p>
        </p:txBody>
      </p:sp>
    </p:spTree>
    <p:extLst>
      <p:ext uri="{BB962C8B-B14F-4D97-AF65-F5344CB8AC3E}">
        <p14:creationId xmlns:p14="http://schemas.microsoft.com/office/powerpoint/2010/main" val="1252887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FFF49CAA-6882-4EDA-8917-F72B5C034EF4}"/>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5" name="Rectangle 4">
            <a:extLst>
              <a:ext uri="{FF2B5EF4-FFF2-40B4-BE49-F238E27FC236}">
                <a16:creationId xmlns:a16="http://schemas.microsoft.com/office/drawing/2014/main" id="{C60A235E-1601-4F50-8856-4C2B9FEE509E}"/>
              </a:ext>
            </a:extLst>
          </p:cNvPr>
          <p:cNvSpPr/>
          <p:nvPr/>
        </p:nvSpPr>
        <p:spPr>
          <a:xfrm>
            <a:off x="2916187" y="654533"/>
            <a:ext cx="5924827" cy="400110"/>
          </a:xfrm>
          <a:prstGeom prst="rect">
            <a:avLst/>
          </a:prstGeom>
        </p:spPr>
        <p:txBody>
          <a:bodyPr wrap="none">
            <a:spAutoFit/>
          </a:bodyPr>
          <a:lstStyle/>
          <a:p>
            <a:r>
              <a:rPr lang="fr-FR" sz="2000" b="1" dirty="0"/>
              <a:t>Cadres ou couples : Cadres forts fabriqués par usinage</a:t>
            </a:r>
          </a:p>
        </p:txBody>
      </p:sp>
      <p:pic>
        <p:nvPicPr>
          <p:cNvPr id="7" name="Image 6">
            <a:extLst>
              <a:ext uri="{FF2B5EF4-FFF2-40B4-BE49-F238E27FC236}">
                <a16:creationId xmlns:a16="http://schemas.microsoft.com/office/drawing/2014/main" id="{E8BF5602-AEE1-4BEF-9798-48CDCC70285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123" y="1348286"/>
            <a:ext cx="9119920" cy="3602436"/>
          </a:xfrm>
          <a:prstGeom prst="rect">
            <a:avLst/>
          </a:prstGeom>
          <a:noFill/>
          <a:ln w="19050">
            <a:solidFill>
              <a:schemeClr val="tx1"/>
            </a:solidFill>
          </a:ln>
        </p:spPr>
      </p:pic>
      <p:sp>
        <p:nvSpPr>
          <p:cNvPr id="2" name="Rectangle 1">
            <a:extLst>
              <a:ext uri="{FF2B5EF4-FFF2-40B4-BE49-F238E27FC236}">
                <a16:creationId xmlns:a16="http://schemas.microsoft.com/office/drawing/2014/main" id="{B255D0C3-B850-42C6-B52C-41CD220EB431}"/>
              </a:ext>
            </a:extLst>
          </p:cNvPr>
          <p:cNvSpPr/>
          <p:nvPr/>
        </p:nvSpPr>
        <p:spPr>
          <a:xfrm>
            <a:off x="1336123" y="5449414"/>
            <a:ext cx="963253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Ils encaissent tous les efforts localisés et concentrés pour les répartir dans la structure. </a:t>
            </a:r>
          </a:p>
        </p:txBody>
      </p:sp>
    </p:spTree>
    <p:extLst>
      <p:ext uri="{BB962C8B-B14F-4D97-AF65-F5344CB8AC3E}">
        <p14:creationId xmlns:p14="http://schemas.microsoft.com/office/powerpoint/2010/main" val="1243902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FFF49CAA-6882-4EDA-8917-F72B5C034EF4}"/>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2" name="Rectangle 1">
            <a:extLst>
              <a:ext uri="{FF2B5EF4-FFF2-40B4-BE49-F238E27FC236}">
                <a16:creationId xmlns:a16="http://schemas.microsoft.com/office/drawing/2014/main" id="{B255D0C3-B850-42C6-B52C-41CD220EB431}"/>
              </a:ext>
            </a:extLst>
          </p:cNvPr>
          <p:cNvSpPr/>
          <p:nvPr/>
        </p:nvSpPr>
        <p:spPr>
          <a:xfrm>
            <a:off x="605971" y="4674178"/>
            <a:ext cx="1103863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On les trouve :</a:t>
            </a:r>
          </a:p>
          <a:p>
            <a:pPr lvl="1"/>
            <a:r>
              <a:rPr lang="fr-FR" dirty="0"/>
              <a:t>aux points de fixation voilure, empennages, GTR, trains d’atterrissage ;</a:t>
            </a:r>
          </a:p>
          <a:p>
            <a:pPr lvl="1"/>
            <a:r>
              <a:rPr lang="fr-FR" dirty="0"/>
              <a:t>aux encadrements de portes ;</a:t>
            </a:r>
          </a:p>
          <a:p>
            <a:pPr lvl="1"/>
            <a:r>
              <a:rPr lang="fr-FR" dirty="0"/>
              <a:t>aux parties avant et arrière de chaque tronçon : assemblage ;</a:t>
            </a:r>
          </a:p>
          <a:p>
            <a:pPr lvl="1"/>
            <a:r>
              <a:rPr lang="fr-FR" dirty="0"/>
              <a:t>aux limites de la zone pressurisée (couples étanches) pour reprendre les efforts longitudinaux dus à la ∆P (traction lisses et revêtement.</a:t>
            </a:r>
          </a:p>
        </p:txBody>
      </p:sp>
      <p:pic>
        <p:nvPicPr>
          <p:cNvPr id="9" name="Image 8">
            <a:extLst>
              <a:ext uri="{FF2B5EF4-FFF2-40B4-BE49-F238E27FC236}">
                <a16:creationId xmlns:a16="http://schemas.microsoft.com/office/drawing/2014/main" id="{3716ED61-CCF9-4E7D-A1DF-015E7AB1950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8961" y="1174911"/>
            <a:ext cx="7732651" cy="3394337"/>
          </a:xfrm>
          <a:prstGeom prst="rect">
            <a:avLst/>
          </a:prstGeom>
          <a:noFill/>
          <a:ln w="19050">
            <a:solidFill>
              <a:schemeClr val="tx1"/>
            </a:solidFill>
          </a:ln>
        </p:spPr>
      </p:pic>
      <p:sp>
        <p:nvSpPr>
          <p:cNvPr id="6" name="Rectangle 5">
            <a:extLst>
              <a:ext uri="{FF2B5EF4-FFF2-40B4-BE49-F238E27FC236}">
                <a16:creationId xmlns:a16="http://schemas.microsoft.com/office/drawing/2014/main" id="{374CB9FE-C80E-F3ED-143B-BDE94F993984}"/>
              </a:ext>
            </a:extLst>
          </p:cNvPr>
          <p:cNvSpPr/>
          <p:nvPr/>
        </p:nvSpPr>
        <p:spPr>
          <a:xfrm>
            <a:off x="2916187" y="654533"/>
            <a:ext cx="5924827" cy="400110"/>
          </a:xfrm>
          <a:prstGeom prst="rect">
            <a:avLst/>
          </a:prstGeom>
        </p:spPr>
        <p:txBody>
          <a:bodyPr wrap="none">
            <a:spAutoFit/>
          </a:bodyPr>
          <a:lstStyle/>
          <a:p>
            <a:r>
              <a:rPr lang="fr-FR" sz="2000" b="1" dirty="0"/>
              <a:t>Cadres ou couples : Cadres forts fabriqués par usinage</a:t>
            </a:r>
          </a:p>
        </p:txBody>
      </p:sp>
    </p:spTree>
    <p:extLst>
      <p:ext uri="{BB962C8B-B14F-4D97-AF65-F5344CB8AC3E}">
        <p14:creationId xmlns:p14="http://schemas.microsoft.com/office/powerpoint/2010/main" val="3466574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5925D3D-013B-1A50-15AF-E71E10CD2BED}"/>
              </a:ext>
            </a:extLst>
          </p:cNvPr>
          <p:cNvSpPr txBox="1"/>
          <p:nvPr/>
        </p:nvSpPr>
        <p:spPr>
          <a:xfrm>
            <a:off x="294702" y="1898287"/>
            <a:ext cx="6097836"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i="0" dirty="0">
                <a:solidFill>
                  <a:srgbClr val="2966B9"/>
                </a:solidFill>
                <a:effectLst/>
                <a:latin typeface="arial" panose="020B0604020202020204" pitchFamily="34" charset="0"/>
              </a:rPr>
              <a:t>Les cadres forts</a:t>
            </a:r>
          </a:p>
          <a:p>
            <a:pPr algn="just"/>
            <a:r>
              <a:rPr lang="fr-FR" b="0" i="0" dirty="0">
                <a:solidFill>
                  <a:srgbClr val="000000"/>
                </a:solidFill>
                <a:effectLst/>
                <a:latin typeface="arial" panose="020B0604020202020204" pitchFamily="34" charset="0"/>
              </a:rPr>
              <a:t>On les trouve dans les endroits où les efforts sont importants notamment aux jonctions du fuselage avec les ailes et de l'empennage, au train d'atterrissage, aux cloisons de fin de pressurisation ainsi qu'au niveau des réacteurs si ceux-ci sont accrochés au fuselage.</a:t>
            </a:r>
            <a:br>
              <a:rPr lang="fr-FR" b="0" i="0" dirty="0">
                <a:solidFill>
                  <a:srgbClr val="000000"/>
                </a:solidFill>
                <a:effectLst/>
                <a:latin typeface="arial" panose="020B0604020202020204" pitchFamily="34" charset="0"/>
              </a:rPr>
            </a:br>
            <a:endParaRPr lang="fr-FR" b="0" i="0" dirty="0">
              <a:solidFill>
                <a:srgbClr val="000000"/>
              </a:solidFill>
              <a:effectLst/>
              <a:latin typeface="arial" panose="020B0604020202020204" pitchFamily="34" charset="0"/>
            </a:endParaRPr>
          </a:p>
          <a:p>
            <a:pPr algn="just"/>
            <a:r>
              <a:rPr lang="fr-FR" b="1" i="0" dirty="0">
                <a:solidFill>
                  <a:srgbClr val="2966B9"/>
                </a:solidFill>
                <a:effectLst/>
                <a:latin typeface="arial" panose="020B0604020202020204" pitchFamily="34" charset="0"/>
              </a:rPr>
              <a:t>Les cadres courants</a:t>
            </a:r>
          </a:p>
          <a:p>
            <a:pPr algn="just"/>
            <a:r>
              <a:rPr lang="fr-FR" b="0" i="0" dirty="0">
                <a:solidFill>
                  <a:srgbClr val="000000"/>
                </a:solidFill>
                <a:effectLst/>
                <a:latin typeface="arial" panose="020B0604020202020204" pitchFamily="34" charset="0"/>
              </a:rPr>
              <a:t>Espacés régulièrement le long du fuselage, ils jouent un rôle crucial pour la structure de l'avion en intégrant les efforts dus à la pressurisation encaissés par le revêtement.</a:t>
            </a:r>
          </a:p>
          <a:p>
            <a:pPr algn="just"/>
            <a:r>
              <a:rPr lang="fr-FR" b="0" i="0" dirty="0">
                <a:solidFill>
                  <a:srgbClr val="000000"/>
                </a:solidFill>
                <a:effectLst/>
                <a:latin typeface="arial" panose="020B0604020202020204" pitchFamily="34" charset="0"/>
              </a:rPr>
              <a:t>Les cadres courants sont constitués d'une ou de deux tôles pliées et rivetées entre elles.</a:t>
            </a:r>
          </a:p>
        </p:txBody>
      </p:sp>
      <p:pic>
        <p:nvPicPr>
          <p:cNvPr id="4098" name="Picture 2" descr="Fuselage structure cadre">
            <a:extLst>
              <a:ext uri="{FF2B5EF4-FFF2-40B4-BE49-F238E27FC236}">
                <a16:creationId xmlns:a16="http://schemas.microsoft.com/office/drawing/2014/main" id="{E13FA35C-9902-991E-A0B9-E7495C678D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43172" y="2704175"/>
            <a:ext cx="5056708" cy="2173912"/>
          </a:xfrm>
          <a:prstGeom prst="rect">
            <a:avLst/>
          </a:prstGeom>
        </p:spPr>
        <p:style>
          <a:lnRef idx="2">
            <a:schemeClr val="accent2"/>
          </a:lnRef>
          <a:fillRef idx="1">
            <a:schemeClr val="lt1"/>
          </a:fillRef>
          <a:effectRef idx="0">
            <a:schemeClr val="accent2"/>
          </a:effectRef>
          <a:fontRef idx="minor">
            <a:schemeClr val="dk1"/>
          </a:fontRef>
        </p:style>
      </p:pic>
      <p:sp>
        <p:nvSpPr>
          <p:cNvPr id="6" name="Titre 1">
            <a:extLst>
              <a:ext uri="{FF2B5EF4-FFF2-40B4-BE49-F238E27FC236}">
                <a16:creationId xmlns:a16="http://schemas.microsoft.com/office/drawing/2014/main" id="{E9A58078-9D61-4680-0DD2-F0411DF62FF6}"/>
              </a:ext>
            </a:extLst>
          </p:cNvPr>
          <p:cNvSpPr>
            <a:spLocks noGrp="1"/>
          </p:cNvSpPr>
          <p:nvPr>
            <p:ph type="title"/>
          </p:nvPr>
        </p:nvSpPr>
        <p:spPr>
          <a:xfrm>
            <a:off x="3350984" y="189819"/>
            <a:ext cx="5490029" cy="491218"/>
          </a:xfrm>
        </p:spPr>
        <p:txBody>
          <a:bodyPr>
            <a:noAutofit/>
          </a:bodyPr>
          <a:lstStyle/>
          <a:p>
            <a:r>
              <a:rPr lang="fr-FR" sz="2800" b="1" dirty="0"/>
              <a:t>Structure et mode de construction</a:t>
            </a:r>
            <a:endParaRPr lang="fr-FR" sz="2800" dirty="0"/>
          </a:p>
        </p:txBody>
      </p:sp>
      <p:sp>
        <p:nvSpPr>
          <p:cNvPr id="7" name="Rectangle 6">
            <a:extLst>
              <a:ext uri="{FF2B5EF4-FFF2-40B4-BE49-F238E27FC236}">
                <a16:creationId xmlns:a16="http://schemas.microsoft.com/office/drawing/2014/main" id="{1E4846F7-A756-CC9D-2D94-7BCF7C3E0D6C}"/>
              </a:ext>
            </a:extLst>
          </p:cNvPr>
          <p:cNvSpPr/>
          <p:nvPr/>
        </p:nvSpPr>
        <p:spPr>
          <a:xfrm>
            <a:off x="4797160" y="681037"/>
            <a:ext cx="2116285" cy="400110"/>
          </a:xfrm>
          <a:prstGeom prst="rect">
            <a:avLst/>
          </a:prstGeom>
        </p:spPr>
        <p:txBody>
          <a:bodyPr wrap="none">
            <a:spAutoFit/>
          </a:bodyPr>
          <a:lstStyle/>
          <a:p>
            <a:r>
              <a:rPr lang="fr-FR" sz="2000" b="1" dirty="0"/>
              <a:t>Cadres ou couples</a:t>
            </a:r>
          </a:p>
        </p:txBody>
      </p:sp>
    </p:spTree>
    <p:extLst>
      <p:ext uri="{BB962C8B-B14F-4D97-AF65-F5344CB8AC3E}">
        <p14:creationId xmlns:p14="http://schemas.microsoft.com/office/powerpoint/2010/main" val="1264258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73948FE9-2DC6-4004-92E9-D2C3029049D2}"/>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5" name="Rectangle 4">
            <a:extLst>
              <a:ext uri="{FF2B5EF4-FFF2-40B4-BE49-F238E27FC236}">
                <a16:creationId xmlns:a16="http://schemas.microsoft.com/office/drawing/2014/main" id="{1540B4A0-FED4-49C8-8C59-45C224B1AC0F}"/>
              </a:ext>
            </a:extLst>
          </p:cNvPr>
          <p:cNvSpPr/>
          <p:nvPr/>
        </p:nvSpPr>
        <p:spPr>
          <a:xfrm>
            <a:off x="5434706" y="645111"/>
            <a:ext cx="793807" cy="400110"/>
          </a:xfrm>
          <a:prstGeom prst="rect">
            <a:avLst/>
          </a:prstGeom>
        </p:spPr>
        <p:txBody>
          <a:bodyPr wrap="none">
            <a:spAutoFit/>
          </a:bodyPr>
          <a:lstStyle/>
          <a:p>
            <a:pPr marL="0" lvl="2"/>
            <a:r>
              <a:rPr lang="fr-FR" sz="2000" b="1" dirty="0"/>
              <a:t>Lisses</a:t>
            </a:r>
          </a:p>
        </p:txBody>
      </p:sp>
      <p:pic>
        <p:nvPicPr>
          <p:cNvPr id="7" name="Espace réservé du contenu 6">
            <a:extLst>
              <a:ext uri="{FF2B5EF4-FFF2-40B4-BE49-F238E27FC236}">
                <a16:creationId xmlns:a16="http://schemas.microsoft.com/office/drawing/2014/main" id="{593C9ADE-DA07-4DC0-A30D-B7ADEC1A979D}"/>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730801" y="1589984"/>
            <a:ext cx="4345053" cy="1798654"/>
          </a:xfrm>
          <a:prstGeom prst="rect">
            <a:avLst/>
          </a:prstGeom>
          <a:ln w="19050">
            <a:solidFill>
              <a:schemeClr val="tx1"/>
            </a:solidFill>
          </a:ln>
        </p:spPr>
      </p:pic>
      <p:pic>
        <p:nvPicPr>
          <p:cNvPr id="8" name="Image 7">
            <a:extLst>
              <a:ext uri="{FF2B5EF4-FFF2-40B4-BE49-F238E27FC236}">
                <a16:creationId xmlns:a16="http://schemas.microsoft.com/office/drawing/2014/main" id="{771DA497-9FC3-4E8F-A02D-B2D5BACB9E8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0500" y="1589984"/>
            <a:ext cx="5701028" cy="2918327"/>
          </a:xfrm>
          <a:prstGeom prst="rect">
            <a:avLst/>
          </a:prstGeom>
          <a:noFill/>
          <a:ln w="19050">
            <a:solidFill>
              <a:schemeClr val="tx1"/>
            </a:solidFill>
          </a:ln>
        </p:spPr>
      </p:pic>
      <p:sp>
        <p:nvSpPr>
          <p:cNvPr id="9" name="Rectangle 8">
            <a:extLst>
              <a:ext uri="{FF2B5EF4-FFF2-40B4-BE49-F238E27FC236}">
                <a16:creationId xmlns:a16="http://schemas.microsoft.com/office/drawing/2014/main" id="{1CDB8E73-02D8-4F4E-80BB-71AA27C4A04B}"/>
              </a:ext>
            </a:extLst>
          </p:cNvPr>
          <p:cNvSpPr/>
          <p:nvPr/>
        </p:nvSpPr>
        <p:spPr>
          <a:xfrm>
            <a:off x="422986" y="4754494"/>
            <a:ext cx="11346025" cy="16312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fr-FR" sz="2000" dirty="0"/>
              <a:t>Eléments longitudinaux raidisseurs du revêtement qui absorbent les contraintes :</a:t>
            </a:r>
          </a:p>
          <a:p>
            <a:pPr lvl="1"/>
            <a:r>
              <a:rPr lang="fr-FR" sz="2000" dirty="0"/>
              <a:t>alternées de traction-compression dues aux flexions longitudinales </a:t>
            </a:r>
            <a:r>
              <a:rPr lang="fr-FR" sz="2000" dirty="0" err="1"/>
              <a:t>M</a:t>
            </a:r>
            <a:r>
              <a:rPr lang="fr-FR" sz="2000" baseline="-25000" dirty="0" err="1"/>
              <a:t>y</a:t>
            </a:r>
            <a:r>
              <a:rPr lang="fr-FR" sz="2000" dirty="0"/>
              <a:t> et latérales </a:t>
            </a:r>
            <a:r>
              <a:rPr lang="fr-FR" sz="2000" dirty="0" err="1"/>
              <a:t>M</a:t>
            </a:r>
            <a:r>
              <a:rPr lang="fr-FR" sz="2000" baseline="-25000" dirty="0" err="1"/>
              <a:t>z</a:t>
            </a:r>
            <a:r>
              <a:rPr lang="fr-FR" sz="2000" dirty="0"/>
              <a:t>;</a:t>
            </a:r>
          </a:p>
          <a:p>
            <a:pPr lvl="1"/>
            <a:r>
              <a:rPr lang="fr-FR" sz="2000" dirty="0"/>
              <a:t>de traction dues à la ∆P et aux empennages ;</a:t>
            </a:r>
          </a:p>
          <a:p>
            <a:pPr lvl="1"/>
            <a:r>
              <a:rPr lang="fr-FR" sz="2000" dirty="0"/>
              <a:t>de compression dues à la fixation des GTR.</a:t>
            </a:r>
          </a:p>
          <a:p>
            <a:pPr lvl="0"/>
            <a:r>
              <a:rPr lang="fr-FR" sz="2000" dirty="0"/>
              <a:t>Elles sont formées par de simples tôles d’alliage léger pliées. </a:t>
            </a:r>
          </a:p>
        </p:txBody>
      </p:sp>
    </p:spTree>
    <p:extLst>
      <p:ext uri="{BB962C8B-B14F-4D97-AF65-F5344CB8AC3E}">
        <p14:creationId xmlns:p14="http://schemas.microsoft.com/office/powerpoint/2010/main" val="310432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3089C172-96EC-285E-2FCF-C3EE184BC365}"/>
              </a:ext>
            </a:extLst>
          </p:cNvPr>
          <p:cNvSpPr>
            <a:spLocks noGrp="1"/>
          </p:cNvSpPr>
          <p:nvPr>
            <p:ph type="sldNum" sz="quarter" idx="12"/>
          </p:nvPr>
        </p:nvSpPr>
        <p:spPr/>
        <p:txBody>
          <a:bodyPr/>
          <a:lstStyle/>
          <a:p>
            <a:fld id="{A1F3B21D-0DEF-4DE6-BEA5-6A2C100F9013}" type="slidenum">
              <a:rPr lang="fr-FR" altLang="fr-FR"/>
              <a:pPr/>
              <a:t>3</a:t>
            </a:fld>
            <a:endParaRPr lang="fr-FR" altLang="fr-FR"/>
          </a:p>
        </p:txBody>
      </p:sp>
      <p:sp>
        <p:nvSpPr>
          <p:cNvPr id="1582083" name="Rectangle 3">
            <a:extLst>
              <a:ext uri="{FF2B5EF4-FFF2-40B4-BE49-F238E27FC236}">
                <a16:creationId xmlns:a16="http://schemas.microsoft.com/office/drawing/2014/main" id="{89B9690C-C031-CB19-977D-CA3CC2A699D0}"/>
              </a:ext>
            </a:extLst>
          </p:cNvPr>
          <p:cNvSpPr>
            <a:spLocks noGrp="1" noChangeArrowheads="1"/>
          </p:cNvSpPr>
          <p:nvPr>
            <p:ph type="body" idx="1"/>
          </p:nvPr>
        </p:nvSpPr>
        <p:spPr>
          <a:xfrm>
            <a:off x="3863262" y="2707530"/>
            <a:ext cx="5056803" cy="584200"/>
          </a:xfrm>
        </p:spPr>
        <p:txBody>
          <a:bodyPr/>
          <a:lstStyle/>
          <a:p>
            <a:pPr marL="0" indent="0">
              <a:buNone/>
            </a:pPr>
            <a:r>
              <a:rPr lang="fr-FR" altLang="fr-FR" dirty="0">
                <a:solidFill>
                  <a:srgbClr val="DC0081"/>
                </a:solidFill>
              </a:rPr>
              <a:t>CONTRAINTES SUR LE FUSELAGE</a:t>
            </a:r>
          </a:p>
        </p:txBody>
      </p:sp>
    </p:spTree>
    <p:extLst>
      <p:ext uri="{BB962C8B-B14F-4D97-AF65-F5344CB8AC3E}">
        <p14:creationId xmlns:p14="http://schemas.microsoft.com/office/powerpoint/2010/main" val="102763943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73948FE9-2DC6-4004-92E9-D2C3029049D2}"/>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5" name="Rectangle 4">
            <a:extLst>
              <a:ext uri="{FF2B5EF4-FFF2-40B4-BE49-F238E27FC236}">
                <a16:creationId xmlns:a16="http://schemas.microsoft.com/office/drawing/2014/main" id="{1540B4A0-FED4-49C8-8C59-45C224B1AC0F}"/>
              </a:ext>
            </a:extLst>
          </p:cNvPr>
          <p:cNvSpPr/>
          <p:nvPr/>
        </p:nvSpPr>
        <p:spPr>
          <a:xfrm>
            <a:off x="5434706" y="645111"/>
            <a:ext cx="793807" cy="400110"/>
          </a:xfrm>
          <a:prstGeom prst="rect">
            <a:avLst/>
          </a:prstGeom>
        </p:spPr>
        <p:txBody>
          <a:bodyPr wrap="none">
            <a:spAutoFit/>
          </a:bodyPr>
          <a:lstStyle/>
          <a:p>
            <a:pPr marL="0" lvl="2"/>
            <a:r>
              <a:rPr lang="fr-FR" sz="2000" b="1" dirty="0"/>
              <a:t>Lisses</a:t>
            </a:r>
          </a:p>
        </p:txBody>
      </p:sp>
      <p:pic>
        <p:nvPicPr>
          <p:cNvPr id="7" name="Espace réservé du contenu 6">
            <a:extLst>
              <a:ext uri="{FF2B5EF4-FFF2-40B4-BE49-F238E27FC236}">
                <a16:creationId xmlns:a16="http://schemas.microsoft.com/office/drawing/2014/main" id="{593C9ADE-DA07-4DC0-A30D-B7ADEC1A979D}"/>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80090" y="2082881"/>
            <a:ext cx="4345053" cy="1798654"/>
          </a:xfrm>
          <a:prstGeom prst="rect">
            <a:avLst/>
          </a:prstGeom>
          <a:ln w="19050">
            <a:solidFill>
              <a:schemeClr val="tx1"/>
            </a:solidFill>
          </a:ln>
        </p:spPr>
      </p:pic>
      <p:pic>
        <p:nvPicPr>
          <p:cNvPr id="8" name="Image 7">
            <a:extLst>
              <a:ext uri="{FF2B5EF4-FFF2-40B4-BE49-F238E27FC236}">
                <a16:creationId xmlns:a16="http://schemas.microsoft.com/office/drawing/2014/main" id="{771DA497-9FC3-4E8F-A02D-B2D5BACB9E8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1609" y="2082881"/>
            <a:ext cx="5701028" cy="2918327"/>
          </a:xfrm>
          <a:prstGeom prst="rect">
            <a:avLst/>
          </a:prstGeom>
          <a:noFill/>
          <a:ln w="19050">
            <a:solidFill>
              <a:schemeClr val="tx1"/>
            </a:solidFill>
          </a:ln>
        </p:spPr>
      </p:pic>
      <p:sp>
        <p:nvSpPr>
          <p:cNvPr id="2" name="Rectangle 1">
            <a:extLst>
              <a:ext uri="{FF2B5EF4-FFF2-40B4-BE49-F238E27FC236}">
                <a16:creationId xmlns:a16="http://schemas.microsoft.com/office/drawing/2014/main" id="{13CC8165-D516-4BE1-BC49-671B5B22EBD4}"/>
              </a:ext>
            </a:extLst>
          </p:cNvPr>
          <p:cNvSpPr/>
          <p:nvPr/>
        </p:nvSpPr>
        <p:spPr>
          <a:xfrm>
            <a:off x="512217" y="5218832"/>
            <a:ext cx="11167563"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fr-FR" dirty="0"/>
              <a:t>Elles sont fixées au revêtement par collage (faibles contraintes) ou rivetage (fortes contraintes : ventre).</a:t>
            </a:r>
          </a:p>
          <a:p>
            <a:pPr lvl="0"/>
            <a:r>
              <a:rPr lang="fr-FR" dirty="0"/>
              <a:t>L’alliage utilisé est fonction de la position :AU4G1 (partie dorsale) et AZ5GU (partie ventrale).</a:t>
            </a:r>
          </a:p>
        </p:txBody>
      </p:sp>
    </p:spTree>
    <p:extLst>
      <p:ext uri="{BB962C8B-B14F-4D97-AF65-F5344CB8AC3E}">
        <p14:creationId xmlns:p14="http://schemas.microsoft.com/office/powerpoint/2010/main" val="826032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7EBE74D7-CA1F-D387-8BE7-D6B298A8363A}"/>
              </a:ext>
            </a:extLst>
          </p:cNvPr>
          <p:cNvSpPr>
            <a:spLocks noGrp="1"/>
          </p:cNvSpPr>
          <p:nvPr>
            <p:ph type="sldNum" sz="quarter" idx="12"/>
          </p:nvPr>
        </p:nvSpPr>
        <p:spPr/>
        <p:txBody>
          <a:bodyPr/>
          <a:lstStyle/>
          <a:p>
            <a:fld id="{63CF730A-6F86-437D-A25F-71A080A95B21}" type="slidenum">
              <a:rPr lang="fr-FR" altLang="fr-FR"/>
              <a:pPr/>
              <a:t>31</a:t>
            </a:fld>
            <a:endParaRPr lang="fr-FR" altLang="fr-FR"/>
          </a:p>
        </p:txBody>
      </p:sp>
      <p:pic>
        <p:nvPicPr>
          <p:cNvPr id="1600517" name="Picture 5">
            <a:extLst>
              <a:ext uri="{FF2B5EF4-FFF2-40B4-BE49-F238E27FC236}">
                <a16:creationId xmlns:a16="http://schemas.microsoft.com/office/drawing/2014/main" id="{0F344AAD-E6C7-1775-22F3-ABB623C01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377" y="1310481"/>
            <a:ext cx="7585075" cy="4237037"/>
          </a:xfrm>
          <a:prstGeom prst="rect">
            <a:avLst/>
          </a:prstGeom>
          <a:ln/>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D0047D30-3926-521F-0ED1-5442D16B0D1E}"/>
              </a:ext>
            </a:extLst>
          </p:cNvPr>
          <p:cNvSpPr txBox="1"/>
          <p:nvPr/>
        </p:nvSpPr>
        <p:spPr>
          <a:xfrm>
            <a:off x="1161274" y="5821119"/>
            <a:ext cx="9866275"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r>
              <a:rPr lang="fr-FR" dirty="0"/>
              <a:t>Les lisses sont rivetées aux couples par des éclisses (Airbus) ou traversent les cadres échancrés (Boeing) ce qui évite les discontinuités</a:t>
            </a:r>
          </a:p>
        </p:txBody>
      </p:sp>
      <p:sp>
        <p:nvSpPr>
          <p:cNvPr id="13" name="Titre 1">
            <a:extLst>
              <a:ext uri="{FF2B5EF4-FFF2-40B4-BE49-F238E27FC236}">
                <a16:creationId xmlns:a16="http://schemas.microsoft.com/office/drawing/2014/main" id="{CDDC5AF0-A622-6BB5-B548-814BDA74646F}"/>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14" name="Rectangle 13">
            <a:extLst>
              <a:ext uri="{FF2B5EF4-FFF2-40B4-BE49-F238E27FC236}">
                <a16:creationId xmlns:a16="http://schemas.microsoft.com/office/drawing/2014/main" id="{EAEF611A-0F0A-E9B3-B8C8-B7068E812559}"/>
              </a:ext>
            </a:extLst>
          </p:cNvPr>
          <p:cNvSpPr/>
          <p:nvPr/>
        </p:nvSpPr>
        <p:spPr>
          <a:xfrm>
            <a:off x="5434706" y="645111"/>
            <a:ext cx="793807" cy="400110"/>
          </a:xfrm>
          <a:prstGeom prst="rect">
            <a:avLst/>
          </a:prstGeom>
        </p:spPr>
        <p:txBody>
          <a:bodyPr wrap="none">
            <a:spAutoFit/>
          </a:bodyPr>
          <a:lstStyle/>
          <a:p>
            <a:pPr marL="0" lvl="2"/>
            <a:r>
              <a:rPr lang="fr-FR" sz="2000" b="1" dirty="0"/>
              <a:t>Lisses</a:t>
            </a:r>
          </a:p>
        </p:txBody>
      </p:sp>
      <p:pic>
        <p:nvPicPr>
          <p:cNvPr id="7" name="Picture 2" descr="Fuselage structure lisse">
            <a:extLst>
              <a:ext uri="{FF2B5EF4-FFF2-40B4-BE49-F238E27FC236}">
                <a16:creationId xmlns:a16="http://schemas.microsoft.com/office/drawing/2014/main" id="{63CB650C-32C7-3037-6E75-BFD223AD8B4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561002" y="2349806"/>
            <a:ext cx="3047619" cy="198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68432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ce réservé du numéro de diapositive 5">
            <a:extLst>
              <a:ext uri="{FF2B5EF4-FFF2-40B4-BE49-F238E27FC236}">
                <a16:creationId xmlns:a16="http://schemas.microsoft.com/office/drawing/2014/main" id="{6EBC91DD-ECA0-CB6C-6C63-4086D74CC5CA}"/>
              </a:ext>
            </a:extLst>
          </p:cNvPr>
          <p:cNvSpPr>
            <a:spLocks noGrp="1"/>
          </p:cNvSpPr>
          <p:nvPr>
            <p:ph type="sldNum" sz="quarter" idx="12"/>
          </p:nvPr>
        </p:nvSpPr>
        <p:spPr/>
        <p:txBody>
          <a:bodyPr/>
          <a:lstStyle/>
          <a:p>
            <a:fld id="{CC20E58A-9E75-436F-BE99-F29BFF1A0BD4}" type="slidenum">
              <a:rPr lang="fr-FR" altLang="fr-FR"/>
              <a:pPr/>
              <a:t>32</a:t>
            </a:fld>
            <a:endParaRPr lang="fr-FR" altLang="fr-FR"/>
          </a:p>
        </p:txBody>
      </p:sp>
      <p:sp>
        <p:nvSpPr>
          <p:cNvPr id="1616901" name="Rectangle 5">
            <a:extLst>
              <a:ext uri="{FF2B5EF4-FFF2-40B4-BE49-F238E27FC236}">
                <a16:creationId xmlns:a16="http://schemas.microsoft.com/office/drawing/2014/main" id="{D82BD9AE-F9A2-BDE9-A356-806EB8241BD7}"/>
              </a:ext>
            </a:extLst>
          </p:cNvPr>
          <p:cNvSpPr>
            <a:spLocks noChangeArrowheads="1"/>
          </p:cNvSpPr>
          <p:nvPr/>
        </p:nvSpPr>
        <p:spPr bwMode="auto">
          <a:xfrm>
            <a:off x="2334856" y="949876"/>
            <a:ext cx="75222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fr-FR" altLang="fr-FR" dirty="0">
                <a:solidFill>
                  <a:srgbClr val="3C0023"/>
                </a:solidFill>
              </a:rPr>
              <a:t>Ensemble de cadres et de lisses constituant le fuselage arrière</a:t>
            </a:r>
          </a:p>
        </p:txBody>
      </p:sp>
      <p:pic>
        <p:nvPicPr>
          <p:cNvPr id="1616902" name="Picture 6" descr="Ensemble de cadres et de lisses constituant le fuselage arrière d'un Airbus A340...">
            <a:extLst>
              <a:ext uri="{FF2B5EF4-FFF2-40B4-BE49-F238E27FC236}">
                <a16:creationId xmlns:a16="http://schemas.microsoft.com/office/drawing/2014/main" id="{59688158-F68A-6FBC-45C8-CECD77B7C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86" y="1459232"/>
            <a:ext cx="5040313" cy="4633594"/>
          </a:xfrm>
          <a:prstGeom prst="rect">
            <a:avLst/>
          </a:prstGeom>
          <a:noFill/>
          <a:extLst>
            <a:ext uri="{909E8E84-426E-40DD-AFC4-6F175D3DCCD1}">
              <a14:hiddenFill xmlns:a14="http://schemas.microsoft.com/office/drawing/2010/main">
                <a:solidFill>
                  <a:srgbClr val="FFFFFF"/>
                </a:solidFill>
              </a14:hiddenFill>
            </a:ext>
          </a:extLst>
        </p:spPr>
      </p:pic>
      <p:pic>
        <p:nvPicPr>
          <p:cNvPr id="1616903" name="Picture 7">
            <a:extLst>
              <a:ext uri="{FF2B5EF4-FFF2-40B4-BE49-F238E27FC236}">
                <a16:creationId xmlns:a16="http://schemas.microsoft.com/office/drawing/2014/main" id="{8F275CBF-DB74-FD27-33F4-D8ACC8F03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0120" y="1459232"/>
            <a:ext cx="4846202" cy="4633594"/>
          </a:xfrm>
          <a:prstGeom prst="rect">
            <a:avLst/>
          </a:prstGeom>
          <a:noFill/>
          <a:extLst>
            <a:ext uri="{909E8E84-426E-40DD-AFC4-6F175D3DCCD1}">
              <a14:hiddenFill xmlns:a14="http://schemas.microsoft.com/office/drawing/2010/main">
                <a:solidFill>
                  <a:srgbClr val="FFFFFF"/>
                </a:solidFill>
              </a14:hiddenFill>
            </a:ext>
          </a:extLst>
        </p:spPr>
      </p:pic>
      <p:sp>
        <p:nvSpPr>
          <p:cNvPr id="1616904" name="Rectangle 8">
            <a:extLst>
              <a:ext uri="{FF2B5EF4-FFF2-40B4-BE49-F238E27FC236}">
                <a16:creationId xmlns:a16="http://schemas.microsoft.com/office/drawing/2014/main" id="{0A243F6D-1A4A-8C7D-7FDA-FFFAF885BB41}"/>
              </a:ext>
            </a:extLst>
          </p:cNvPr>
          <p:cNvSpPr>
            <a:spLocks noChangeArrowheads="1"/>
          </p:cNvSpPr>
          <p:nvPr/>
        </p:nvSpPr>
        <p:spPr bwMode="auto">
          <a:xfrm>
            <a:off x="8156742" y="6182147"/>
            <a:ext cx="12458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fr-FR" b="1" dirty="0"/>
              <a:t>Boeing 747</a:t>
            </a:r>
          </a:p>
        </p:txBody>
      </p:sp>
      <p:sp>
        <p:nvSpPr>
          <p:cNvPr id="14" name="Titre 1">
            <a:extLst>
              <a:ext uri="{FF2B5EF4-FFF2-40B4-BE49-F238E27FC236}">
                <a16:creationId xmlns:a16="http://schemas.microsoft.com/office/drawing/2014/main" id="{0BDEAA77-FD26-BAE8-B8DD-BB0AAFED94F6}"/>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15" name="Rectangle 14">
            <a:extLst>
              <a:ext uri="{FF2B5EF4-FFF2-40B4-BE49-F238E27FC236}">
                <a16:creationId xmlns:a16="http://schemas.microsoft.com/office/drawing/2014/main" id="{7E931ABB-D589-6E85-2095-268E6AB90AFC}"/>
              </a:ext>
            </a:extLst>
          </p:cNvPr>
          <p:cNvSpPr/>
          <p:nvPr/>
        </p:nvSpPr>
        <p:spPr>
          <a:xfrm>
            <a:off x="5434706" y="645111"/>
            <a:ext cx="793807" cy="400110"/>
          </a:xfrm>
          <a:prstGeom prst="rect">
            <a:avLst/>
          </a:prstGeom>
        </p:spPr>
        <p:txBody>
          <a:bodyPr wrap="none">
            <a:spAutoFit/>
          </a:bodyPr>
          <a:lstStyle/>
          <a:p>
            <a:pPr marL="0" lvl="2"/>
            <a:r>
              <a:rPr lang="fr-FR" sz="2000" b="1" dirty="0"/>
              <a:t>Lisses</a:t>
            </a:r>
          </a:p>
        </p:txBody>
      </p:sp>
      <p:sp>
        <p:nvSpPr>
          <p:cNvPr id="17" name="ZoneTexte 16">
            <a:extLst>
              <a:ext uri="{FF2B5EF4-FFF2-40B4-BE49-F238E27FC236}">
                <a16:creationId xmlns:a16="http://schemas.microsoft.com/office/drawing/2014/main" id="{E9E1854E-0DD0-CA85-791E-D7A4A53BDAB8}"/>
              </a:ext>
            </a:extLst>
          </p:cNvPr>
          <p:cNvSpPr txBox="1"/>
          <p:nvPr/>
        </p:nvSpPr>
        <p:spPr>
          <a:xfrm>
            <a:off x="3350985" y="6164837"/>
            <a:ext cx="1725931" cy="369332"/>
          </a:xfrm>
          <a:prstGeom prst="rect">
            <a:avLst/>
          </a:prstGeom>
          <a:noFill/>
        </p:spPr>
        <p:txBody>
          <a:bodyPr wrap="square">
            <a:spAutoFit/>
          </a:bodyPr>
          <a:lstStyle/>
          <a:p>
            <a:pPr algn="ctr"/>
            <a:r>
              <a:rPr lang="fr-FR" altLang="fr-FR" b="1" dirty="0">
                <a:solidFill>
                  <a:srgbClr val="3C0023"/>
                </a:solidFill>
              </a:rPr>
              <a:t>Airbus A340</a:t>
            </a:r>
            <a:endParaRPr lang="fr-FR" b="1" dirty="0"/>
          </a:p>
        </p:txBody>
      </p:sp>
    </p:spTree>
    <p:extLst>
      <p:ext uri="{BB962C8B-B14F-4D97-AF65-F5344CB8AC3E}">
        <p14:creationId xmlns:p14="http://schemas.microsoft.com/office/powerpoint/2010/main" val="20374596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7FFD05DD-EB7D-277B-CE52-CC9D1B98237B}"/>
              </a:ext>
            </a:extLst>
          </p:cNvPr>
          <p:cNvSpPr>
            <a:spLocks noGrp="1"/>
          </p:cNvSpPr>
          <p:nvPr>
            <p:ph type="sldNum" sz="quarter" idx="12"/>
          </p:nvPr>
        </p:nvSpPr>
        <p:spPr/>
        <p:txBody>
          <a:bodyPr/>
          <a:lstStyle/>
          <a:p>
            <a:fld id="{3BE63201-56D8-4681-8EE0-A5196DA8D299}" type="slidenum">
              <a:rPr lang="fr-FR" altLang="fr-FR"/>
              <a:pPr/>
              <a:t>33</a:t>
            </a:fld>
            <a:endParaRPr lang="fr-FR" altLang="fr-FR"/>
          </a:p>
        </p:txBody>
      </p:sp>
      <p:pic>
        <p:nvPicPr>
          <p:cNvPr id="2115588" name="Picture 4">
            <a:extLst>
              <a:ext uri="{FF2B5EF4-FFF2-40B4-BE49-F238E27FC236}">
                <a16:creationId xmlns:a16="http://schemas.microsoft.com/office/drawing/2014/main" id="{6D652164-960E-7819-4546-7198EC0D24F8}"/>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078164" y="1600201"/>
            <a:ext cx="6034087" cy="45259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itre 1">
            <a:extLst>
              <a:ext uri="{FF2B5EF4-FFF2-40B4-BE49-F238E27FC236}">
                <a16:creationId xmlns:a16="http://schemas.microsoft.com/office/drawing/2014/main" id="{73D107DD-B73C-25AC-A107-9CDCED28A498}"/>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7" name="Rectangle 6">
            <a:extLst>
              <a:ext uri="{FF2B5EF4-FFF2-40B4-BE49-F238E27FC236}">
                <a16:creationId xmlns:a16="http://schemas.microsoft.com/office/drawing/2014/main" id="{4169C6A0-80D4-A037-FBBD-EBB04B622546}"/>
              </a:ext>
            </a:extLst>
          </p:cNvPr>
          <p:cNvSpPr/>
          <p:nvPr/>
        </p:nvSpPr>
        <p:spPr>
          <a:xfrm>
            <a:off x="5434706" y="645111"/>
            <a:ext cx="793807" cy="400110"/>
          </a:xfrm>
          <a:prstGeom prst="rect">
            <a:avLst/>
          </a:prstGeom>
        </p:spPr>
        <p:txBody>
          <a:bodyPr wrap="none">
            <a:spAutoFit/>
          </a:bodyPr>
          <a:lstStyle/>
          <a:p>
            <a:pPr marL="0" lvl="2"/>
            <a:r>
              <a:rPr lang="fr-FR" sz="2000" b="1" dirty="0"/>
              <a:t>Lisses</a:t>
            </a:r>
          </a:p>
        </p:txBody>
      </p:sp>
    </p:spTree>
    <p:extLst>
      <p:ext uri="{BB962C8B-B14F-4D97-AF65-F5344CB8AC3E}">
        <p14:creationId xmlns:p14="http://schemas.microsoft.com/office/powerpoint/2010/main" val="3167608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D6E624C-F584-40CC-8A4B-60B7AB44DB28}"/>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5" name="Rectangle 4">
            <a:extLst>
              <a:ext uri="{FF2B5EF4-FFF2-40B4-BE49-F238E27FC236}">
                <a16:creationId xmlns:a16="http://schemas.microsoft.com/office/drawing/2014/main" id="{0A69355F-13D0-4418-82DA-0EF5E2287FD4}"/>
              </a:ext>
            </a:extLst>
          </p:cNvPr>
          <p:cNvSpPr/>
          <p:nvPr/>
        </p:nvSpPr>
        <p:spPr>
          <a:xfrm>
            <a:off x="4788429" y="681037"/>
            <a:ext cx="2615139" cy="400110"/>
          </a:xfrm>
          <a:prstGeom prst="rect">
            <a:avLst/>
          </a:prstGeom>
        </p:spPr>
        <p:txBody>
          <a:bodyPr wrap="none">
            <a:spAutoFit/>
          </a:bodyPr>
          <a:lstStyle/>
          <a:p>
            <a:pPr marL="0" lvl="2"/>
            <a:r>
              <a:rPr lang="fr-FR" sz="2000" b="1" dirty="0"/>
              <a:t>Revêtement travaillant</a:t>
            </a:r>
          </a:p>
        </p:txBody>
      </p:sp>
      <p:pic>
        <p:nvPicPr>
          <p:cNvPr id="11" name="Image 10">
            <a:extLst>
              <a:ext uri="{FF2B5EF4-FFF2-40B4-BE49-F238E27FC236}">
                <a16:creationId xmlns:a16="http://schemas.microsoft.com/office/drawing/2014/main" id="{A7CFB0E6-B3D8-43CE-AD00-ED7C4FEB0606}"/>
              </a:ext>
            </a:extLst>
          </p:cNvPr>
          <p:cNvPicPr/>
          <p:nvPr/>
        </p:nvPicPr>
        <p:blipFill rotWithShape="1">
          <a:blip r:embed="rId3" cstate="print">
            <a:extLst>
              <a:ext uri="{28A0092B-C50C-407E-A947-70E740481C1C}">
                <a14:useLocalDpi xmlns:a14="http://schemas.microsoft.com/office/drawing/2010/main" val="0"/>
              </a:ext>
            </a:extLst>
          </a:blip>
          <a:srcRect l="32251" t="930" r="6172" b="90684"/>
          <a:stretch/>
        </p:blipFill>
        <p:spPr bwMode="auto">
          <a:xfrm>
            <a:off x="1231758" y="1658211"/>
            <a:ext cx="2119227" cy="1322380"/>
          </a:xfrm>
          <a:prstGeom prst="rect">
            <a:avLst/>
          </a:prstGeom>
          <a:noFill/>
          <a:ln>
            <a:noFill/>
          </a:ln>
          <a:extLst>
            <a:ext uri="{53640926-AAD7-44D8-BBD7-CCE9431645EC}">
              <a14:shadowObscured xmlns:a14="http://schemas.microsoft.com/office/drawing/2010/main"/>
            </a:ext>
          </a:extLst>
        </p:spPr>
      </p:pic>
      <p:pic>
        <p:nvPicPr>
          <p:cNvPr id="12" name="Image 11">
            <a:extLst>
              <a:ext uri="{FF2B5EF4-FFF2-40B4-BE49-F238E27FC236}">
                <a16:creationId xmlns:a16="http://schemas.microsoft.com/office/drawing/2014/main" id="{15C978D9-4CF5-4BF6-B4C7-C9F64C5CF4C5}"/>
              </a:ext>
            </a:extLst>
          </p:cNvPr>
          <p:cNvPicPr/>
          <p:nvPr/>
        </p:nvPicPr>
        <p:blipFill rotWithShape="1">
          <a:blip r:embed="rId3" cstate="print">
            <a:extLst>
              <a:ext uri="{28A0092B-C50C-407E-A947-70E740481C1C}">
                <a14:useLocalDpi xmlns:a14="http://schemas.microsoft.com/office/drawing/2010/main" val="0"/>
              </a:ext>
            </a:extLst>
          </a:blip>
          <a:srcRect l="41227" t="28662" r="21813" b="60767"/>
          <a:stretch/>
        </p:blipFill>
        <p:spPr bwMode="auto">
          <a:xfrm>
            <a:off x="4043267" y="1446932"/>
            <a:ext cx="1625096" cy="1744937"/>
          </a:xfrm>
          <a:prstGeom prst="rect">
            <a:avLst/>
          </a:prstGeom>
          <a:noFill/>
          <a:ln>
            <a:noFill/>
          </a:ln>
          <a:extLst>
            <a:ext uri="{53640926-AAD7-44D8-BBD7-CCE9431645EC}">
              <a14:shadowObscured xmlns:a14="http://schemas.microsoft.com/office/drawing/2010/main"/>
            </a:ext>
          </a:extLst>
        </p:spPr>
      </p:pic>
      <p:pic>
        <p:nvPicPr>
          <p:cNvPr id="13" name="Image 12">
            <a:extLst>
              <a:ext uri="{FF2B5EF4-FFF2-40B4-BE49-F238E27FC236}">
                <a16:creationId xmlns:a16="http://schemas.microsoft.com/office/drawing/2014/main" id="{4E28B51D-19F5-4205-8326-947F6816351B}"/>
              </a:ext>
            </a:extLst>
          </p:cNvPr>
          <p:cNvPicPr/>
          <p:nvPr/>
        </p:nvPicPr>
        <p:blipFill rotWithShape="1">
          <a:blip r:embed="rId3" cstate="print">
            <a:extLst>
              <a:ext uri="{28A0092B-C50C-407E-A947-70E740481C1C}">
                <a14:useLocalDpi xmlns:a14="http://schemas.microsoft.com/office/drawing/2010/main" val="0"/>
              </a:ext>
            </a:extLst>
          </a:blip>
          <a:srcRect l="30946" t="57291" r="3170" b="32147"/>
          <a:stretch/>
        </p:blipFill>
        <p:spPr bwMode="auto">
          <a:xfrm>
            <a:off x="6523638" y="1446932"/>
            <a:ext cx="2065980" cy="1439338"/>
          </a:xfrm>
          <a:prstGeom prst="rect">
            <a:avLst/>
          </a:prstGeom>
          <a:noFill/>
          <a:ln>
            <a:noFill/>
          </a:ln>
          <a:extLst>
            <a:ext uri="{53640926-AAD7-44D8-BBD7-CCE9431645EC}">
              <a14:shadowObscured xmlns:a14="http://schemas.microsoft.com/office/drawing/2010/main"/>
            </a:ext>
          </a:extLst>
        </p:spPr>
      </p:pic>
      <p:pic>
        <p:nvPicPr>
          <p:cNvPr id="14" name="Image 13">
            <a:extLst>
              <a:ext uri="{FF2B5EF4-FFF2-40B4-BE49-F238E27FC236}">
                <a16:creationId xmlns:a16="http://schemas.microsoft.com/office/drawing/2014/main" id="{31B248E7-CA7B-4714-8050-082B2C276E6F}"/>
              </a:ext>
            </a:extLst>
          </p:cNvPr>
          <p:cNvPicPr/>
          <p:nvPr/>
        </p:nvPicPr>
        <p:blipFill rotWithShape="1">
          <a:blip r:embed="rId3" cstate="print">
            <a:extLst>
              <a:ext uri="{28A0092B-C50C-407E-A947-70E740481C1C}">
                <a14:useLocalDpi xmlns:a14="http://schemas.microsoft.com/office/drawing/2010/main" val="0"/>
              </a:ext>
            </a:extLst>
          </a:blip>
          <a:srcRect l="31213" t="86079" b="1239"/>
          <a:stretch/>
        </p:blipFill>
        <p:spPr bwMode="auto">
          <a:xfrm>
            <a:off x="9065523" y="1446932"/>
            <a:ext cx="2133071" cy="1486498"/>
          </a:xfrm>
          <a:prstGeom prst="rect">
            <a:avLst/>
          </a:prstGeom>
          <a:noFill/>
          <a:ln>
            <a:noFill/>
          </a:ln>
          <a:extLst>
            <a:ext uri="{53640926-AAD7-44D8-BBD7-CCE9431645EC}">
              <a14:shadowObscured xmlns:a14="http://schemas.microsoft.com/office/drawing/2010/main"/>
            </a:ext>
          </a:extLst>
        </p:spPr>
      </p:pic>
      <p:graphicFrame>
        <p:nvGraphicFramePr>
          <p:cNvPr id="7" name="Tableau 6">
            <a:extLst>
              <a:ext uri="{FF2B5EF4-FFF2-40B4-BE49-F238E27FC236}">
                <a16:creationId xmlns:a16="http://schemas.microsoft.com/office/drawing/2014/main" id="{CCEF89CE-DFBA-4744-A684-47B4EE4E1179}"/>
              </a:ext>
            </a:extLst>
          </p:cNvPr>
          <p:cNvGraphicFramePr>
            <a:graphicFrameLocks noGrp="1"/>
          </p:cNvGraphicFramePr>
          <p:nvPr>
            <p:extLst>
              <p:ext uri="{D42A27DB-BD31-4B8C-83A1-F6EECF244321}">
                <p14:modId xmlns:p14="http://schemas.microsoft.com/office/powerpoint/2010/main" val="126648343"/>
              </p:ext>
            </p:extLst>
          </p:nvPr>
        </p:nvGraphicFramePr>
        <p:xfrm>
          <a:off x="1231758" y="3093081"/>
          <a:ext cx="9966836" cy="408305"/>
        </p:xfrm>
        <a:graphic>
          <a:graphicData uri="http://schemas.openxmlformats.org/drawingml/2006/table">
            <a:tbl>
              <a:tblPr firstRow="1" firstCol="1" bandRow="1">
                <a:tableStyleId>{2D5ABB26-0587-4C30-8999-92F81FD0307C}</a:tableStyleId>
              </a:tblPr>
              <a:tblGrid>
                <a:gridCol w="2491159">
                  <a:extLst>
                    <a:ext uri="{9D8B030D-6E8A-4147-A177-3AD203B41FA5}">
                      <a16:colId xmlns:a16="http://schemas.microsoft.com/office/drawing/2014/main" val="2882216130"/>
                    </a:ext>
                  </a:extLst>
                </a:gridCol>
                <a:gridCol w="2491159">
                  <a:extLst>
                    <a:ext uri="{9D8B030D-6E8A-4147-A177-3AD203B41FA5}">
                      <a16:colId xmlns:a16="http://schemas.microsoft.com/office/drawing/2014/main" val="4256530456"/>
                    </a:ext>
                  </a:extLst>
                </a:gridCol>
                <a:gridCol w="2492259">
                  <a:extLst>
                    <a:ext uri="{9D8B030D-6E8A-4147-A177-3AD203B41FA5}">
                      <a16:colId xmlns:a16="http://schemas.microsoft.com/office/drawing/2014/main" val="2364500300"/>
                    </a:ext>
                  </a:extLst>
                </a:gridCol>
                <a:gridCol w="2492259">
                  <a:extLst>
                    <a:ext uri="{9D8B030D-6E8A-4147-A177-3AD203B41FA5}">
                      <a16:colId xmlns:a16="http://schemas.microsoft.com/office/drawing/2014/main" val="1012347205"/>
                    </a:ext>
                  </a:extLst>
                </a:gridCol>
              </a:tblGrid>
              <a:tr h="0">
                <a:tc>
                  <a:txBody>
                    <a:bodyPr/>
                    <a:lstStyle/>
                    <a:p>
                      <a:pPr algn="ctr">
                        <a:lnSpc>
                          <a:spcPct val="150000"/>
                        </a:lnSpc>
                        <a:spcAft>
                          <a:spcPts val="0"/>
                        </a:spcAft>
                      </a:pPr>
                      <a:r>
                        <a:rPr lang="fr-FR" sz="2000">
                          <a:solidFill>
                            <a:schemeClr val="tx1"/>
                          </a:solidFill>
                          <a:effectLst/>
                        </a:rPr>
                        <a:t>Enture simple</a:t>
                      </a:r>
                      <a:endParaRPr lang="fr-FR" sz="20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0"/>
                        </a:spcAft>
                      </a:pPr>
                      <a:r>
                        <a:rPr lang="fr-FR" sz="2000">
                          <a:solidFill>
                            <a:schemeClr val="tx1"/>
                          </a:solidFill>
                          <a:effectLst/>
                        </a:rPr>
                        <a:t>Eclissage</a:t>
                      </a:r>
                      <a:endParaRPr lang="fr-FR" sz="20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0"/>
                        </a:spcAft>
                      </a:pPr>
                      <a:r>
                        <a:rPr lang="fr-FR" sz="2000">
                          <a:solidFill>
                            <a:schemeClr val="tx1"/>
                          </a:solidFill>
                          <a:effectLst/>
                        </a:rPr>
                        <a:t>Soyage</a:t>
                      </a:r>
                      <a:endParaRPr lang="fr-FR" sz="200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tc>
                  <a:txBody>
                    <a:bodyPr/>
                    <a:lstStyle/>
                    <a:p>
                      <a:pPr algn="ctr">
                        <a:lnSpc>
                          <a:spcPct val="150000"/>
                        </a:lnSpc>
                        <a:spcAft>
                          <a:spcPts val="0"/>
                        </a:spcAft>
                      </a:pPr>
                      <a:r>
                        <a:rPr lang="fr-FR" sz="2000" dirty="0">
                          <a:solidFill>
                            <a:schemeClr val="tx1"/>
                          </a:solidFill>
                          <a:effectLst/>
                        </a:rPr>
                        <a:t>Lamage</a:t>
                      </a:r>
                      <a:endParaRPr lang="fr-FR" sz="20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34264010"/>
                  </a:ext>
                </a:extLst>
              </a:tr>
            </a:tbl>
          </a:graphicData>
        </a:graphic>
      </p:graphicFrame>
      <p:sp>
        <p:nvSpPr>
          <p:cNvPr id="8" name="Rectangle 7">
            <a:extLst>
              <a:ext uri="{FF2B5EF4-FFF2-40B4-BE49-F238E27FC236}">
                <a16:creationId xmlns:a16="http://schemas.microsoft.com/office/drawing/2014/main" id="{D721EBB4-31D9-4976-87AD-3B1D4266A3F6}"/>
              </a:ext>
            </a:extLst>
          </p:cNvPr>
          <p:cNvSpPr/>
          <p:nvPr/>
        </p:nvSpPr>
        <p:spPr>
          <a:xfrm>
            <a:off x="319564" y="4213938"/>
            <a:ext cx="11552868" cy="16312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2000" dirty="0"/>
              <a:t>Constitué par un assemblage de panneaux rivetés, collés ou soudés sur les couples. </a:t>
            </a:r>
          </a:p>
          <a:p>
            <a:pPr lvl="0"/>
            <a:r>
              <a:rPr lang="fr-FR" sz="2000" dirty="0"/>
              <a:t>Il encaisse comme les lisses les contraintes de traction-compression, ainsi que celles de cisaillement vertical</a:t>
            </a:r>
          </a:p>
          <a:p>
            <a:pPr lvl="0"/>
            <a:r>
              <a:rPr lang="fr-FR" sz="2000" dirty="0"/>
              <a:t>Les matériaux utilisés :</a:t>
            </a:r>
          </a:p>
          <a:p>
            <a:pPr marL="800100" lvl="1" indent="-342900">
              <a:buFont typeface="Arial" panose="020B0604020202020204" pitchFamily="34" charset="0"/>
              <a:buChar char="•"/>
            </a:pPr>
            <a:r>
              <a:rPr lang="fr-FR" sz="2000" dirty="0"/>
              <a:t>AU4G1 partie supérieure ;</a:t>
            </a:r>
          </a:p>
          <a:p>
            <a:pPr marL="800100" lvl="1" indent="-342900">
              <a:buFont typeface="Arial" panose="020B0604020202020204" pitchFamily="34" charset="0"/>
              <a:buChar char="•"/>
            </a:pPr>
            <a:r>
              <a:rPr lang="fr-FR" sz="2000" dirty="0"/>
              <a:t>AZ5GU partie inférieure avec une épaisseur plus importante</a:t>
            </a:r>
          </a:p>
        </p:txBody>
      </p:sp>
      <p:sp>
        <p:nvSpPr>
          <p:cNvPr id="9" name="Rectangle 8">
            <a:extLst>
              <a:ext uri="{FF2B5EF4-FFF2-40B4-BE49-F238E27FC236}">
                <a16:creationId xmlns:a16="http://schemas.microsoft.com/office/drawing/2014/main" id="{E1166AA0-8B9E-41A4-B57F-F0E860C07214}"/>
              </a:ext>
            </a:extLst>
          </p:cNvPr>
          <p:cNvSpPr/>
          <p:nvPr/>
        </p:nvSpPr>
        <p:spPr>
          <a:xfrm>
            <a:off x="3787040" y="3670611"/>
            <a:ext cx="4170052" cy="369332"/>
          </a:xfrm>
          <a:prstGeom prst="rect">
            <a:avLst/>
          </a:prstGeom>
        </p:spPr>
        <p:txBody>
          <a:bodyPr wrap="none">
            <a:spAutoFit/>
          </a:bodyPr>
          <a:lstStyle/>
          <a:p>
            <a:r>
              <a:rPr lang="fr-FR" dirty="0"/>
              <a:t>Le recouvrement d’un panneau sur l’autre </a:t>
            </a:r>
          </a:p>
        </p:txBody>
      </p:sp>
      <p:pic>
        <p:nvPicPr>
          <p:cNvPr id="1028" name="Image 73787">
            <a:extLst>
              <a:ext uri="{FF2B5EF4-FFF2-40B4-BE49-F238E27FC236}">
                <a16:creationId xmlns:a16="http://schemas.microsoft.com/office/drawing/2014/main" id="{0C038B7F-7861-4299-AD03-CEFA06853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251" t="929" r="6172" b="90685"/>
          <a:stretch>
            <a:fillRect/>
          </a:stretch>
        </p:blipFill>
        <p:spPr bwMode="auto">
          <a:xfrm>
            <a:off x="0" y="0"/>
            <a:ext cx="1266825" cy="4381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Image 73788">
            <a:extLst>
              <a:ext uri="{FF2B5EF4-FFF2-40B4-BE49-F238E27FC236}">
                <a16:creationId xmlns:a16="http://schemas.microsoft.com/office/drawing/2014/main" id="{599F5C82-708A-4681-A205-56D391786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1228" t="28662" r="21812" b="60767"/>
          <a:stretch>
            <a:fillRect/>
          </a:stretch>
        </p:blipFill>
        <p:spPr bwMode="auto">
          <a:xfrm>
            <a:off x="0" y="0"/>
            <a:ext cx="971550" cy="5905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Image 73789">
            <a:extLst>
              <a:ext uri="{FF2B5EF4-FFF2-40B4-BE49-F238E27FC236}">
                <a16:creationId xmlns:a16="http://schemas.microsoft.com/office/drawing/2014/main" id="{F046EF6D-A01D-4052-8E51-50B242706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946" t="57291" r="3169" b="32147"/>
          <a:stretch>
            <a:fillRect/>
          </a:stretch>
        </p:blipFill>
        <p:spPr bwMode="auto">
          <a:xfrm>
            <a:off x="0" y="0"/>
            <a:ext cx="1238250" cy="485775"/>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 20">
            <a:extLst>
              <a:ext uri="{FF2B5EF4-FFF2-40B4-BE49-F238E27FC236}">
                <a16:creationId xmlns:a16="http://schemas.microsoft.com/office/drawing/2014/main" id="{4B3D4A96-AC5D-46EA-8E68-AEE3110179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1213" t="86079" b="1239"/>
          <a:stretch>
            <a:fillRect/>
          </a:stretch>
        </p:blipFill>
        <p:spPr bwMode="auto">
          <a:xfrm>
            <a:off x="0" y="0"/>
            <a:ext cx="1276350" cy="50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359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4321087-A847-691F-F750-B8FA8B7927F3}"/>
              </a:ext>
            </a:extLst>
          </p:cNvPr>
          <p:cNvSpPr txBox="1"/>
          <p:nvPr/>
        </p:nvSpPr>
        <p:spPr>
          <a:xfrm>
            <a:off x="576033" y="1107315"/>
            <a:ext cx="6652989" cy="545085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gn="just">
              <a:lnSpc>
                <a:spcPct val="150000"/>
              </a:lnSpc>
              <a:buFont typeface="Arial" panose="020B0604020202020204" pitchFamily="34" charset="0"/>
              <a:buChar char="•"/>
            </a:pPr>
            <a:r>
              <a:rPr lang="fr-FR" b="0" i="0" dirty="0">
                <a:solidFill>
                  <a:srgbClr val="000000"/>
                </a:solidFill>
                <a:effectLst/>
              </a:rPr>
              <a:t>La construction est faite de coquilles, ensembles de cadres ou cloisons verticales pour donner la forme au fuselage. </a:t>
            </a:r>
          </a:p>
          <a:p>
            <a:pPr marL="342900" indent="-342900" algn="just">
              <a:lnSpc>
                <a:spcPct val="150000"/>
              </a:lnSpc>
              <a:buFont typeface="Arial" panose="020B0604020202020204" pitchFamily="34" charset="0"/>
              <a:buChar char="•"/>
            </a:pPr>
            <a:r>
              <a:rPr lang="fr-FR" b="0" i="0" dirty="0">
                <a:solidFill>
                  <a:srgbClr val="000000"/>
                </a:solidFill>
                <a:effectLst/>
              </a:rPr>
              <a:t>La peau du fuselage (revêtement) fixée aux cadres par collage, rivetage ou vissage, doit supporter les efforts primaires et maintenir le fuselage rigide. </a:t>
            </a:r>
          </a:p>
          <a:p>
            <a:pPr marL="342900" indent="-342900" algn="just">
              <a:lnSpc>
                <a:spcPct val="150000"/>
              </a:lnSpc>
              <a:buFont typeface="Arial" panose="020B0604020202020204" pitchFamily="34" charset="0"/>
              <a:buChar char="•"/>
            </a:pPr>
            <a:r>
              <a:rPr lang="fr-FR" b="0" i="0" dirty="0">
                <a:solidFill>
                  <a:srgbClr val="000000"/>
                </a:solidFill>
                <a:effectLst/>
              </a:rPr>
              <a:t>Le fuselage monocoque repose donc en grande partie sur la résistance de la peau pour supporter les charges primaires. </a:t>
            </a:r>
          </a:p>
          <a:p>
            <a:pPr marL="342900" indent="-342900" algn="just">
              <a:lnSpc>
                <a:spcPct val="150000"/>
              </a:lnSpc>
              <a:buFont typeface="Arial" panose="020B0604020202020204" pitchFamily="34" charset="0"/>
              <a:buChar char="•"/>
            </a:pPr>
            <a:r>
              <a:rPr lang="fr-FR" b="0" i="0" dirty="0">
                <a:solidFill>
                  <a:srgbClr val="000000"/>
                </a:solidFill>
                <a:effectLst/>
              </a:rPr>
              <a:t>Cette peau est alors </a:t>
            </a:r>
            <a:r>
              <a:rPr lang="fr-FR" b="0" i="0" dirty="0" err="1">
                <a:solidFill>
                  <a:srgbClr val="000000"/>
                </a:solidFill>
                <a:effectLst/>
              </a:rPr>
              <a:t>qualifiée</a:t>
            </a:r>
            <a:r>
              <a:rPr lang="fr-FR" b="0" i="0" dirty="0">
                <a:solidFill>
                  <a:srgbClr val="000000"/>
                </a:solidFill>
                <a:effectLst/>
              </a:rPr>
              <a:t> de </a:t>
            </a:r>
            <a:r>
              <a:rPr lang="fr-FR" b="0" i="0" dirty="0" err="1">
                <a:solidFill>
                  <a:srgbClr val="000000"/>
                </a:solidFill>
                <a:effectLst/>
              </a:rPr>
              <a:t>revêtement</a:t>
            </a:r>
            <a:r>
              <a:rPr lang="fr-FR" b="0" i="0" dirty="0">
                <a:solidFill>
                  <a:srgbClr val="000000"/>
                </a:solidFill>
                <a:effectLst/>
              </a:rPr>
              <a:t> travaillant. Elle peut être raidie sur elle-même par un procédé sandwich : deux peaux résistantes de part et d'autre d'une âme légère.</a:t>
            </a:r>
          </a:p>
          <a:p>
            <a:pPr marL="342900" indent="-342900" algn="just">
              <a:lnSpc>
                <a:spcPct val="150000"/>
              </a:lnSpc>
              <a:buFont typeface="Arial" panose="020B0604020202020204" pitchFamily="34" charset="0"/>
              <a:buChar char="•"/>
            </a:pPr>
            <a:r>
              <a:rPr lang="fr-FR" b="0" i="0" dirty="0">
                <a:solidFill>
                  <a:srgbClr val="000000"/>
                </a:solidFill>
                <a:effectLst/>
              </a:rPr>
              <a:t>Des éléments renforcés de structure sont situés pour supporter les charges concentrées aux points d'attache telles que les ailes, les stabilisateurs etc. </a:t>
            </a:r>
          </a:p>
        </p:txBody>
      </p:sp>
      <p:pic>
        <p:nvPicPr>
          <p:cNvPr id="1028" name="Picture 4" descr="Fuse monocoque">
            <a:extLst>
              <a:ext uri="{FF2B5EF4-FFF2-40B4-BE49-F238E27FC236}">
                <a16:creationId xmlns:a16="http://schemas.microsoft.com/office/drawing/2014/main" id="{57EEDBA4-9768-035B-AE64-F99D558E68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22264" y="3813720"/>
            <a:ext cx="4063492" cy="2641270"/>
          </a:xfrm>
          <a:prstGeom prst="rect">
            <a:avLst/>
          </a:prstGeom>
          <a:noFill/>
          <a:extLst>
            <a:ext uri="{909E8E84-426E-40DD-AFC4-6F175D3DCCD1}">
              <a14:hiddenFill xmlns:a14="http://schemas.microsoft.com/office/drawing/2010/main">
                <a:solidFill>
                  <a:srgbClr val="FFFFFF"/>
                </a:solidFill>
              </a14:hiddenFill>
            </a:ext>
          </a:extLst>
        </p:spPr>
      </p:pic>
      <p:sp>
        <p:nvSpPr>
          <p:cNvPr id="9" name="Titre 1">
            <a:extLst>
              <a:ext uri="{FF2B5EF4-FFF2-40B4-BE49-F238E27FC236}">
                <a16:creationId xmlns:a16="http://schemas.microsoft.com/office/drawing/2014/main" id="{6109F525-BBC6-B3B9-CE94-B8F9241B1D35}"/>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10" name="Rectangle 9">
            <a:extLst>
              <a:ext uri="{FF2B5EF4-FFF2-40B4-BE49-F238E27FC236}">
                <a16:creationId xmlns:a16="http://schemas.microsoft.com/office/drawing/2014/main" id="{F5F8A572-AC3C-CE25-374E-0EC4B00ED532}"/>
              </a:ext>
            </a:extLst>
          </p:cNvPr>
          <p:cNvSpPr/>
          <p:nvPr/>
        </p:nvSpPr>
        <p:spPr>
          <a:xfrm>
            <a:off x="4719409" y="496324"/>
            <a:ext cx="2456122" cy="498663"/>
          </a:xfrm>
          <a:prstGeom prst="rect">
            <a:avLst/>
          </a:prstGeom>
        </p:spPr>
        <p:txBody>
          <a:bodyPr wrap="none">
            <a:spAutoFit/>
          </a:bodyPr>
          <a:lstStyle/>
          <a:p>
            <a:pPr marL="0" lvl="2" algn="just">
              <a:lnSpc>
                <a:spcPct val="150000"/>
              </a:lnSpc>
              <a:spcBef>
                <a:spcPts val="600"/>
              </a:spcBef>
              <a:spcAft>
                <a:spcPts val="600"/>
              </a:spcAft>
              <a:buSzPts val="1100"/>
            </a:pPr>
            <a:r>
              <a:rPr lang="fr-FR" sz="2000" b="1" dirty="0">
                <a:latin typeface="Times New Roman" panose="02020603050405020304" pitchFamily="18" charset="0"/>
                <a:ea typeface="Times New Roman" panose="02020603050405020304" pitchFamily="18" charset="0"/>
              </a:rPr>
              <a:t>Fuselage monocoque</a:t>
            </a:r>
            <a:endParaRPr lang="fr-FR" sz="2000" b="1" dirty="0">
              <a:effectLst/>
              <a:latin typeface="Times New Roman" panose="02020603050405020304" pitchFamily="18" charset="0"/>
              <a:ea typeface="Times New Roman" panose="02020603050405020304" pitchFamily="18" charset="0"/>
            </a:endParaRPr>
          </a:p>
        </p:txBody>
      </p:sp>
      <p:pic>
        <p:nvPicPr>
          <p:cNvPr id="1026" name="Picture 2">
            <a:extLst>
              <a:ext uri="{FF2B5EF4-FFF2-40B4-BE49-F238E27FC236}">
                <a16:creationId xmlns:a16="http://schemas.microsoft.com/office/drawing/2014/main" id="{83CC9A1C-24A8-1EEE-E673-6899B59ACF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2592" y="796516"/>
            <a:ext cx="4143375"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998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E979418-FABD-40C1-E22F-23D1412E56E7}"/>
              </a:ext>
            </a:extLst>
          </p:cNvPr>
          <p:cNvSpPr txBox="1"/>
          <p:nvPr/>
        </p:nvSpPr>
        <p:spPr>
          <a:xfrm>
            <a:off x="217055" y="1532584"/>
            <a:ext cx="6954923"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b="0" i="0" dirty="0">
                <a:solidFill>
                  <a:srgbClr val="000000"/>
                </a:solidFill>
                <a:effectLst/>
              </a:rPr>
              <a:t>Elle consiste en un assemblage de cadres (ou couples) disposés verticalement et donnant la forme de la structure. </a:t>
            </a:r>
          </a:p>
          <a:p>
            <a:pPr marL="285750" indent="-285750" algn="just">
              <a:lnSpc>
                <a:spcPct val="150000"/>
              </a:lnSpc>
              <a:buFont typeface="Arial" panose="020B0604020202020204" pitchFamily="34" charset="0"/>
              <a:buChar char="•"/>
            </a:pPr>
            <a:r>
              <a:rPr lang="fr-FR" b="0" i="0" dirty="0">
                <a:solidFill>
                  <a:srgbClr val="000000"/>
                </a:solidFill>
                <a:effectLst/>
              </a:rPr>
              <a:t>Ces cadres sont maintenus ensemble par des longerons horizontaux qui supportent l'essentiel des efforts.</a:t>
            </a:r>
          </a:p>
          <a:p>
            <a:pPr marL="285750" indent="-285750" algn="just">
              <a:lnSpc>
                <a:spcPct val="150000"/>
              </a:lnSpc>
              <a:buFont typeface="Arial" panose="020B0604020202020204" pitchFamily="34" charset="0"/>
              <a:buChar char="•"/>
            </a:pPr>
            <a:r>
              <a:rPr lang="fr-FR" b="0" i="0" dirty="0">
                <a:solidFill>
                  <a:srgbClr val="000000"/>
                </a:solidFill>
                <a:effectLst/>
              </a:rPr>
              <a:t>Des lisses beaucoup plus fines que les longerons, supportant le revêtement participent avec les cadres à la rigidité de l'ensemble.</a:t>
            </a:r>
          </a:p>
          <a:p>
            <a:pPr marL="285750" indent="-285750" algn="just">
              <a:lnSpc>
                <a:spcPct val="150000"/>
              </a:lnSpc>
              <a:buFont typeface="Arial" panose="020B0604020202020204" pitchFamily="34" charset="0"/>
              <a:buChar char="•"/>
            </a:pPr>
            <a:r>
              <a:rPr lang="fr-FR" b="0" i="0" dirty="0">
                <a:solidFill>
                  <a:srgbClr val="000000"/>
                </a:solidFill>
                <a:effectLst/>
              </a:rPr>
              <a:t>Le revêtement est constitué de feuilles métalliques fixées aux cadres et aux lisses par des rivets (ou à l’aide d’adhésifs spéciaux), et participe également à la rigidité générale.</a:t>
            </a:r>
          </a:p>
        </p:txBody>
      </p:sp>
      <p:pic>
        <p:nvPicPr>
          <p:cNvPr id="2050" name="Picture 2" descr="Fuse semicoque">
            <a:extLst>
              <a:ext uri="{FF2B5EF4-FFF2-40B4-BE49-F238E27FC236}">
                <a16:creationId xmlns:a16="http://schemas.microsoft.com/office/drawing/2014/main" id="{626FF9A0-59D4-BC31-2521-88E979FC54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24389" y="1022765"/>
            <a:ext cx="3834920" cy="3085714"/>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a:extLst>
              <a:ext uri="{FF2B5EF4-FFF2-40B4-BE49-F238E27FC236}">
                <a16:creationId xmlns:a16="http://schemas.microsoft.com/office/drawing/2014/main" id="{60965F4F-09D6-6199-9ACA-C40E5CD856AA}"/>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8" name="Rectangle 7">
            <a:extLst>
              <a:ext uri="{FF2B5EF4-FFF2-40B4-BE49-F238E27FC236}">
                <a16:creationId xmlns:a16="http://schemas.microsoft.com/office/drawing/2014/main" id="{0894C931-7D69-230D-8096-FE16BCD0EA4C}"/>
              </a:ext>
            </a:extLst>
          </p:cNvPr>
          <p:cNvSpPr/>
          <p:nvPr/>
        </p:nvSpPr>
        <p:spPr>
          <a:xfrm>
            <a:off x="4576993" y="524102"/>
            <a:ext cx="3038011" cy="498663"/>
          </a:xfrm>
          <a:prstGeom prst="rect">
            <a:avLst/>
          </a:prstGeom>
        </p:spPr>
        <p:txBody>
          <a:bodyPr wrap="none">
            <a:spAutoFit/>
          </a:bodyPr>
          <a:lstStyle/>
          <a:p>
            <a:pPr marL="0" lvl="2" algn="just">
              <a:lnSpc>
                <a:spcPct val="150000"/>
              </a:lnSpc>
              <a:spcBef>
                <a:spcPts val="600"/>
              </a:spcBef>
              <a:spcAft>
                <a:spcPts val="600"/>
              </a:spcAft>
              <a:buSzPts val="1100"/>
            </a:pPr>
            <a:r>
              <a:rPr lang="fr-FR" sz="2000" b="1" dirty="0">
                <a:latin typeface="Times New Roman" panose="02020603050405020304" pitchFamily="18" charset="0"/>
                <a:ea typeface="Times New Roman" panose="02020603050405020304" pitchFamily="18" charset="0"/>
              </a:rPr>
              <a:t>Fuselage semi-monocoque</a:t>
            </a:r>
            <a:endParaRPr lang="fr-FR" sz="2000" b="1" dirty="0">
              <a:effectLst/>
              <a:latin typeface="Times New Roman" panose="02020603050405020304" pitchFamily="18" charset="0"/>
              <a:ea typeface="Times New Roman" panose="02020603050405020304" pitchFamily="18" charset="0"/>
            </a:endParaRPr>
          </a:p>
        </p:txBody>
      </p:sp>
      <p:pic>
        <p:nvPicPr>
          <p:cNvPr id="9" name="Image 8">
            <a:extLst>
              <a:ext uri="{FF2B5EF4-FFF2-40B4-BE49-F238E27FC236}">
                <a16:creationId xmlns:a16="http://schemas.microsoft.com/office/drawing/2014/main" id="{D829D286-55D1-52C1-A484-7964B0622A9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8419" y="4222077"/>
            <a:ext cx="4200890" cy="2462213"/>
          </a:xfrm>
          <a:prstGeom prst="rect">
            <a:avLst/>
          </a:prstGeom>
          <a:noFill/>
          <a:ln w="19050">
            <a:solidFill>
              <a:schemeClr val="tx1"/>
            </a:solidFill>
          </a:ln>
        </p:spPr>
      </p:pic>
    </p:spTree>
    <p:extLst>
      <p:ext uri="{BB962C8B-B14F-4D97-AF65-F5344CB8AC3E}">
        <p14:creationId xmlns:p14="http://schemas.microsoft.com/office/powerpoint/2010/main" val="1550811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E979418-FABD-40C1-E22F-23D1412E56E7}"/>
              </a:ext>
            </a:extLst>
          </p:cNvPr>
          <p:cNvSpPr txBox="1"/>
          <p:nvPr/>
        </p:nvSpPr>
        <p:spPr>
          <a:xfrm>
            <a:off x="217055" y="1532584"/>
            <a:ext cx="6954923"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solidFill>
                  <a:srgbClr val="000000"/>
                </a:solidFill>
              </a:rPr>
              <a:t>D</a:t>
            </a:r>
            <a:r>
              <a:rPr lang="fr-FR" b="0" i="0" dirty="0">
                <a:solidFill>
                  <a:srgbClr val="000000"/>
                </a:solidFill>
                <a:effectLst/>
              </a:rPr>
              <a:t>es alliages légers faits d’aluminium et de matériaux composites sont utilisés.</a:t>
            </a:r>
          </a:p>
          <a:p>
            <a:pPr marL="285750" indent="-285750" algn="just">
              <a:lnSpc>
                <a:spcPct val="150000"/>
              </a:lnSpc>
              <a:buFont typeface="Arial" panose="020B0604020202020204" pitchFamily="34" charset="0"/>
              <a:buChar char="•"/>
            </a:pPr>
            <a:r>
              <a:rPr lang="fr-FR" b="0" i="0" dirty="0">
                <a:solidFill>
                  <a:srgbClr val="000000"/>
                </a:solidFill>
                <a:effectLst/>
              </a:rPr>
              <a:t>La conception semi-monocoque d'un fuselage offre un certain nombre d'avantages :</a:t>
            </a:r>
          </a:p>
          <a:p>
            <a:pPr algn="just">
              <a:lnSpc>
                <a:spcPct val="150000"/>
              </a:lnSpc>
            </a:pPr>
            <a:r>
              <a:rPr lang="fr-FR" b="0" i="0" dirty="0">
                <a:solidFill>
                  <a:srgbClr val="000000"/>
                </a:solidFill>
                <a:effectLst/>
              </a:rPr>
              <a:t>- libère l'intérieur du fuselage pour accueillir équipage, passagers et fret</a:t>
            </a:r>
          </a:p>
          <a:p>
            <a:pPr algn="just">
              <a:lnSpc>
                <a:spcPct val="150000"/>
              </a:lnSpc>
            </a:pPr>
            <a:r>
              <a:rPr lang="fr-FR" b="0" i="0" dirty="0">
                <a:solidFill>
                  <a:srgbClr val="000000"/>
                </a:solidFill>
                <a:effectLst/>
              </a:rPr>
              <a:t> permet un fuselage aérodynamique</a:t>
            </a:r>
          </a:p>
          <a:p>
            <a:pPr algn="just">
              <a:lnSpc>
                <a:spcPct val="150000"/>
              </a:lnSpc>
            </a:pPr>
            <a:r>
              <a:rPr lang="fr-FR" b="0" i="0" dirty="0">
                <a:solidFill>
                  <a:srgbClr val="000000"/>
                </a:solidFill>
                <a:effectLst/>
              </a:rPr>
              <a:t>- augmente la rigidité et la résistance de la structure</a:t>
            </a:r>
          </a:p>
          <a:p>
            <a:pPr algn="just">
              <a:lnSpc>
                <a:spcPct val="150000"/>
              </a:lnSpc>
            </a:pPr>
            <a:r>
              <a:rPr lang="fr-FR" b="0" i="0" dirty="0">
                <a:solidFill>
                  <a:srgbClr val="000000"/>
                </a:solidFill>
                <a:effectLst/>
              </a:rPr>
              <a:t>- supporte les charges de la pressurisation</a:t>
            </a:r>
            <a:endParaRPr lang="fr-FR" dirty="0"/>
          </a:p>
        </p:txBody>
      </p:sp>
      <p:pic>
        <p:nvPicPr>
          <p:cNvPr id="2050" name="Picture 2" descr="Fuse semicoque">
            <a:extLst>
              <a:ext uri="{FF2B5EF4-FFF2-40B4-BE49-F238E27FC236}">
                <a16:creationId xmlns:a16="http://schemas.microsoft.com/office/drawing/2014/main" id="{626FF9A0-59D4-BC31-2521-88E979FC540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24389" y="1022765"/>
            <a:ext cx="3834920" cy="3085714"/>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a:extLst>
              <a:ext uri="{FF2B5EF4-FFF2-40B4-BE49-F238E27FC236}">
                <a16:creationId xmlns:a16="http://schemas.microsoft.com/office/drawing/2014/main" id="{60965F4F-09D6-6199-9ACA-C40E5CD856AA}"/>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8" name="Rectangle 7">
            <a:extLst>
              <a:ext uri="{FF2B5EF4-FFF2-40B4-BE49-F238E27FC236}">
                <a16:creationId xmlns:a16="http://schemas.microsoft.com/office/drawing/2014/main" id="{0894C931-7D69-230D-8096-FE16BCD0EA4C}"/>
              </a:ext>
            </a:extLst>
          </p:cNvPr>
          <p:cNvSpPr/>
          <p:nvPr/>
        </p:nvSpPr>
        <p:spPr>
          <a:xfrm>
            <a:off x="4576993" y="524102"/>
            <a:ext cx="3038011" cy="498663"/>
          </a:xfrm>
          <a:prstGeom prst="rect">
            <a:avLst/>
          </a:prstGeom>
        </p:spPr>
        <p:txBody>
          <a:bodyPr wrap="none">
            <a:spAutoFit/>
          </a:bodyPr>
          <a:lstStyle/>
          <a:p>
            <a:pPr marL="0" lvl="2" algn="just">
              <a:lnSpc>
                <a:spcPct val="150000"/>
              </a:lnSpc>
              <a:spcBef>
                <a:spcPts val="600"/>
              </a:spcBef>
              <a:spcAft>
                <a:spcPts val="600"/>
              </a:spcAft>
              <a:buSzPts val="1100"/>
            </a:pPr>
            <a:r>
              <a:rPr lang="fr-FR" sz="2000" b="1" dirty="0">
                <a:latin typeface="Times New Roman" panose="02020603050405020304" pitchFamily="18" charset="0"/>
                <a:ea typeface="Times New Roman" panose="02020603050405020304" pitchFamily="18" charset="0"/>
              </a:rPr>
              <a:t>Fuselage semi-monocoque</a:t>
            </a:r>
            <a:endParaRPr lang="fr-FR" sz="2000" b="1" dirty="0">
              <a:effectLst/>
              <a:latin typeface="Times New Roman" panose="02020603050405020304" pitchFamily="18" charset="0"/>
              <a:ea typeface="Times New Roman" panose="02020603050405020304" pitchFamily="18" charset="0"/>
            </a:endParaRPr>
          </a:p>
        </p:txBody>
      </p:sp>
      <p:pic>
        <p:nvPicPr>
          <p:cNvPr id="9" name="Image 8">
            <a:extLst>
              <a:ext uri="{FF2B5EF4-FFF2-40B4-BE49-F238E27FC236}">
                <a16:creationId xmlns:a16="http://schemas.microsoft.com/office/drawing/2014/main" id="{D829D286-55D1-52C1-A484-7964B0622A9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8419" y="4222077"/>
            <a:ext cx="4200890" cy="2462213"/>
          </a:xfrm>
          <a:prstGeom prst="rect">
            <a:avLst/>
          </a:prstGeom>
          <a:noFill/>
          <a:ln w="19050">
            <a:solidFill>
              <a:schemeClr val="tx1"/>
            </a:solidFill>
          </a:ln>
        </p:spPr>
      </p:pic>
    </p:spTree>
    <p:extLst>
      <p:ext uri="{BB962C8B-B14F-4D97-AF65-F5344CB8AC3E}">
        <p14:creationId xmlns:p14="http://schemas.microsoft.com/office/powerpoint/2010/main" val="12751284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7CD8193-2D82-43D7-36B1-0DDD63F5AD92}"/>
              </a:ext>
            </a:extLst>
          </p:cNvPr>
          <p:cNvSpPr txBox="1"/>
          <p:nvPr/>
        </p:nvSpPr>
        <p:spPr>
          <a:xfrm>
            <a:off x="251552" y="2579050"/>
            <a:ext cx="5693885"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b="0" i="0" dirty="0">
                <a:solidFill>
                  <a:srgbClr val="000000"/>
                </a:solidFill>
                <a:effectLst/>
              </a:rPr>
              <a:t>partie avant et arrière d'un Airbus</a:t>
            </a:r>
          </a:p>
          <a:p>
            <a:pPr marL="285750" indent="-285750" algn="just">
              <a:lnSpc>
                <a:spcPct val="150000"/>
              </a:lnSpc>
              <a:buFont typeface="Arial" panose="020B0604020202020204" pitchFamily="34" charset="0"/>
              <a:buChar char="•"/>
            </a:pPr>
            <a:r>
              <a:rPr lang="fr-FR" b="0" i="0" dirty="0">
                <a:solidFill>
                  <a:srgbClr val="000000"/>
                </a:solidFill>
                <a:effectLst/>
              </a:rPr>
              <a:t>Assemblage de la cellule (fuselage, ailes, empennage, mâts et train d'atterrissage). </a:t>
            </a:r>
          </a:p>
          <a:p>
            <a:pPr marL="285750" indent="-285750" algn="just">
              <a:lnSpc>
                <a:spcPct val="150000"/>
              </a:lnSpc>
              <a:buFont typeface="Arial" panose="020B0604020202020204" pitchFamily="34" charset="0"/>
              <a:buChar char="•"/>
            </a:pPr>
            <a:r>
              <a:rPr lang="fr-FR" b="0" i="0" dirty="0">
                <a:solidFill>
                  <a:srgbClr val="000000"/>
                </a:solidFill>
                <a:effectLst/>
              </a:rPr>
              <a:t>Les moteurs ne sont pas encore accrochés sous les ailes.</a:t>
            </a:r>
          </a:p>
        </p:txBody>
      </p:sp>
      <p:pic>
        <p:nvPicPr>
          <p:cNvPr id="2050" name="Picture 2" descr="Fuselage photo A350">
            <a:extLst>
              <a:ext uri="{FF2B5EF4-FFF2-40B4-BE49-F238E27FC236}">
                <a16:creationId xmlns:a16="http://schemas.microsoft.com/office/drawing/2014/main" id="{E2F0AF88-B170-076D-A2E7-3ED3D2686D6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46564" y="1880709"/>
            <a:ext cx="4945722"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a:extLst>
              <a:ext uri="{FF2B5EF4-FFF2-40B4-BE49-F238E27FC236}">
                <a16:creationId xmlns:a16="http://schemas.microsoft.com/office/drawing/2014/main" id="{13600C3F-D520-A818-DDD4-521BA7DFD891}"/>
              </a:ext>
            </a:extLst>
          </p:cNvPr>
          <p:cNvSpPr>
            <a:spLocks noGrp="1"/>
          </p:cNvSpPr>
          <p:nvPr>
            <p:ph type="title"/>
          </p:nvPr>
        </p:nvSpPr>
        <p:spPr>
          <a:xfrm>
            <a:off x="3350985" y="173710"/>
            <a:ext cx="5490029" cy="491218"/>
          </a:xfrm>
        </p:spPr>
        <p:txBody>
          <a:bodyPr>
            <a:noAutofit/>
          </a:bodyPr>
          <a:lstStyle/>
          <a:p>
            <a:r>
              <a:rPr lang="fr-FR" sz="2800" b="1" dirty="0"/>
              <a:t>Structure et mode de construction</a:t>
            </a:r>
            <a:endParaRPr lang="fr-FR" sz="2800" dirty="0"/>
          </a:p>
        </p:txBody>
      </p:sp>
      <p:sp>
        <p:nvSpPr>
          <p:cNvPr id="6" name="ZoneTexte 5">
            <a:extLst>
              <a:ext uri="{FF2B5EF4-FFF2-40B4-BE49-F238E27FC236}">
                <a16:creationId xmlns:a16="http://schemas.microsoft.com/office/drawing/2014/main" id="{6DB720ED-1DC1-41CE-A832-7E835145F90C}"/>
              </a:ext>
            </a:extLst>
          </p:cNvPr>
          <p:cNvSpPr txBox="1"/>
          <p:nvPr/>
        </p:nvSpPr>
        <p:spPr>
          <a:xfrm>
            <a:off x="4922783" y="664928"/>
            <a:ext cx="1761796" cy="369332"/>
          </a:xfrm>
          <a:prstGeom prst="rect">
            <a:avLst/>
          </a:prstGeom>
          <a:noFill/>
        </p:spPr>
        <p:txBody>
          <a:bodyPr wrap="square">
            <a:spAutoFit/>
          </a:bodyPr>
          <a:lstStyle/>
          <a:p>
            <a:pPr algn="ctr"/>
            <a:r>
              <a:rPr lang="fr-FR" b="0" i="0" dirty="0">
                <a:solidFill>
                  <a:srgbClr val="000000"/>
                </a:solidFill>
                <a:effectLst/>
              </a:rPr>
              <a:t>Avion A350.</a:t>
            </a:r>
          </a:p>
        </p:txBody>
      </p:sp>
    </p:spTree>
    <p:extLst>
      <p:ext uri="{BB962C8B-B14F-4D97-AF65-F5344CB8AC3E}">
        <p14:creationId xmlns:p14="http://schemas.microsoft.com/office/powerpoint/2010/main" val="1377534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F11AE27A-AC25-4850-BF8D-E976BD735450}"/>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350985" y="1149270"/>
            <a:ext cx="5356462" cy="3244024"/>
          </a:xfrm>
          <a:prstGeom prst="rect">
            <a:avLst/>
          </a:prstGeom>
          <a:noFill/>
          <a:ln w="19050">
            <a:solidFill>
              <a:schemeClr val="tx1"/>
            </a:solidFill>
          </a:ln>
        </p:spPr>
      </p:pic>
      <p:sp>
        <p:nvSpPr>
          <p:cNvPr id="5" name="Titre 1">
            <a:extLst>
              <a:ext uri="{FF2B5EF4-FFF2-40B4-BE49-F238E27FC236}">
                <a16:creationId xmlns:a16="http://schemas.microsoft.com/office/drawing/2014/main" id="{39B59D6E-231C-4EB7-8883-8462A7B17C81}"/>
              </a:ext>
            </a:extLst>
          </p:cNvPr>
          <p:cNvSpPr txBox="1">
            <a:spLocks/>
          </p:cNvSpPr>
          <p:nvPr/>
        </p:nvSpPr>
        <p:spPr>
          <a:xfrm>
            <a:off x="3350985" y="173710"/>
            <a:ext cx="5490029" cy="4912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b="1" dirty="0"/>
              <a:t>Structure et mode de construction</a:t>
            </a:r>
            <a:endParaRPr lang="fr-FR" sz="2800" dirty="0"/>
          </a:p>
        </p:txBody>
      </p:sp>
      <p:sp>
        <p:nvSpPr>
          <p:cNvPr id="6" name="Rectangle 5">
            <a:extLst>
              <a:ext uri="{FF2B5EF4-FFF2-40B4-BE49-F238E27FC236}">
                <a16:creationId xmlns:a16="http://schemas.microsoft.com/office/drawing/2014/main" id="{ED9917B6-F733-4CAE-B3AC-B191493D0454}"/>
              </a:ext>
            </a:extLst>
          </p:cNvPr>
          <p:cNvSpPr/>
          <p:nvPr/>
        </p:nvSpPr>
        <p:spPr>
          <a:xfrm>
            <a:off x="4494386" y="658052"/>
            <a:ext cx="2867323" cy="400110"/>
          </a:xfrm>
          <a:prstGeom prst="rect">
            <a:avLst/>
          </a:prstGeom>
        </p:spPr>
        <p:txBody>
          <a:bodyPr wrap="none">
            <a:spAutoFit/>
          </a:bodyPr>
          <a:lstStyle/>
          <a:p>
            <a:pPr marL="0" lvl="2"/>
            <a:r>
              <a:rPr lang="fr-FR" sz="2000" b="1" dirty="0"/>
              <a:t>Assemblage par tronçons</a:t>
            </a:r>
          </a:p>
        </p:txBody>
      </p:sp>
      <p:sp>
        <p:nvSpPr>
          <p:cNvPr id="7" name="Rectangle 6">
            <a:extLst>
              <a:ext uri="{FF2B5EF4-FFF2-40B4-BE49-F238E27FC236}">
                <a16:creationId xmlns:a16="http://schemas.microsoft.com/office/drawing/2014/main" id="{9864EE88-695A-4023-A6BD-882CDF951F0D}"/>
              </a:ext>
            </a:extLst>
          </p:cNvPr>
          <p:cNvSpPr/>
          <p:nvPr/>
        </p:nvSpPr>
        <p:spPr>
          <a:xfrm>
            <a:off x="484743" y="4484402"/>
            <a:ext cx="11446524"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Chaque tronçon (ou section) est réalisé en construction « coque ». </a:t>
            </a:r>
          </a:p>
          <a:p>
            <a:pPr marL="285750" indent="-285750">
              <a:lnSpc>
                <a:spcPct val="150000"/>
              </a:lnSpc>
              <a:buFont typeface="Arial" panose="020B0604020202020204" pitchFamily="34" charset="0"/>
              <a:buChar char="•"/>
            </a:pPr>
            <a:r>
              <a:rPr lang="fr-FR" dirty="0"/>
              <a:t>Ils sont assemblés les uns aux autres par les couples forts, positionnés aux extrémités de chacun d’eux, qui permettent une transmission continue d’efforts.</a:t>
            </a:r>
          </a:p>
          <a:p>
            <a:pPr marL="285750" indent="-285750">
              <a:lnSpc>
                <a:spcPct val="150000"/>
              </a:lnSpc>
              <a:buFont typeface="Arial" panose="020B0604020202020204" pitchFamily="34" charset="0"/>
              <a:buChar char="•"/>
            </a:pPr>
            <a:r>
              <a:rPr lang="fr-FR" dirty="0"/>
              <a:t>L’A300 est un exemple de ce type de construction qui est également appelé « structure semi- monocoque »</a:t>
            </a:r>
          </a:p>
          <a:p>
            <a:pPr marL="285750" indent="-285750">
              <a:lnSpc>
                <a:spcPct val="150000"/>
              </a:lnSpc>
              <a:buFont typeface="Arial" panose="020B0604020202020204" pitchFamily="34" charset="0"/>
              <a:buChar char="•"/>
            </a:pPr>
            <a:r>
              <a:rPr lang="fr-FR" dirty="0"/>
              <a:t>Ce procédé présente beaucoup d’avantages, entre autres, la fabrication d’avions modulaires (A319, 320, 321, etc...).</a:t>
            </a:r>
          </a:p>
        </p:txBody>
      </p:sp>
    </p:spTree>
    <p:extLst>
      <p:ext uri="{BB962C8B-B14F-4D97-AF65-F5344CB8AC3E}">
        <p14:creationId xmlns:p14="http://schemas.microsoft.com/office/powerpoint/2010/main" val="3121169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A7FE3-4617-421C-ACE8-430555AFCF13}"/>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4" name="Rectangle 3">
            <a:extLst>
              <a:ext uri="{FF2B5EF4-FFF2-40B4-BE49-F238E27FC236}">
                <a16:creationId xmlns:a16="http://schemas.microsoft.com/office/drawing/2014/main" id="{1C445E26-34F9-45ED-9647-DB9F0573A2CC}"/>
              </a:ext>
            </a:extLst>
          </p:cNvPr>
          <p:cNvSpPr/>
          <p:nvPr/>
        </p:nvSpPr>
        <p:spPr>
          <a:xfrm>
            <a:off x="4519350" y="565893"/>
            <a:ext cx="3153299" cy="461665"/>
          </a:xfrm>
          <a:prstGeom prst="rect">
            <a:avLst/>
          </a:prstGeom>
        </p:spPr>
        <p:txBody>
          <a:bodyPr wrap="none">
            <a:spAutoFit/>
          </a:bodyPr>
          <a:lstStyle/>
          <a:p>
            <a:r>
              <a:rPr lang="fr-FR" sz="2400" b="1" dirty="0"/>
              <a:t>Efforts appliqués au sol</a:t>
            </a:r>
            <a:endParaRPr lang="fr-FR" sz="2400" dirty="0"/>
          </a:p>
        </p:txBody>
      </p:sp>
      <p:pic>
        <p:nvPicPr>
          <p:cNvPr id="7" name="Espace réservé du contenu 6">
            <a:extLst>
              <a:ext uri="{FF2B5EF4-FFF2-40B4-BE49-F238E27FC236}">
                <a16:creationId xmlns:a16="http://schemas.microsoft.com/office/drawing/2014/main" id="{3E6C2CD2-199B-40AF-BAA6-0BB377D5C12D}"/>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606073" y="1666097"/>
            <a:ext cx="5089386" cy="4351338"/>
          </a:xfrm>
          <a:prstGeom prst="rect">
            <a:avLst/>
          </a:prstGeom>
          <a:noFill/>
          <a:ln w="19050">
            <a:solidFill>
              <a:schemeClr val="tx1"/>
            </a:solidFill>
          </a:ln>
        </p:spPr>
      </p:pic>
      <p:sp>
        <p:nvSpPr>
          <p:cNvPr id="8" name="Rectangle 7">
            <a:extLst>
              <a:ext uri="{FF2B5EF4-FFF2-40B4-BE49-F238E27FC236}">
                <a16:creationId xmlns:a16="http://schemas.microsoft.com/office/drawing/2014/main" id="{7F0C5A9B-22B5-4333-A2DA-7644C94DB31E}"/>
              </a:ext>
            </a:extLst>
          </p:cNvPr>
          <p:cNvSpPr/>
          <p:nvPr/>
        </p:nvSpPr>
        <p:spPr>
          <a:xfrm>
            <a:off x="322051" y="2413337"/>
            <a:ext cx="5773948"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Au sol, le fuselage n’est soumis qu’à des forces massiques dues aux poids :</a:t>
            </a:r>
          </a:p>
          <a:p>
            <a:pPr marL="285750" lvl="0" indent="-285750">
              <a:buFont typeface="Arial" panose="020B0604020202020204" pitchFamily="34" charset="0"/>
              <a:buChar char="•"/>
            </a:pPr>
            <a:r>
              <a:rPr lang="fr-FR" dirty="0"/>
              <a:t>de la structure ;</a:t>
            </a:r>
          </a:p>
          <a:p>
            <a:pPr marL="285750" lvl="0" indent="-285750">
              <a:buFont typeface="Arial" panose="020B0604020202020204" pitchFamily="34" charset="0"/>
              <a:buChar char="•"/>
            </a:pPr>
            <a:r>
              <a:rPr lang="fr-FR" dirty="0"/>
              <a:t>des passagers et du fret;</a:t>
            </a:r>
          </a:p>
          <a:p>
            <a:pPr marL="285750" lvl="0" indent="-285750">
              <a:buFont typeface="Arial" panose="020B0604020202020204" pitchFamily="34" charset="0"/>
              <a:buChar char="•"/>
            </a:pPr>
            <a:r>
              <a:rPr lang="fr-FR" dirty="0"/>
              <a:t>du carburant (éventuellement).</a:t>
            </a:r>
          </a:p>
          <a:p>
            <a:pPr lvl="0"/>
            <a:r>
              <a:rPr lang="fr-FR" dirty="0"/>
              <a:t>Il est assimilable à une poutre reposant sur deux appuis, les trains</a:t>
            </a:r>
          </a:p>
        </p:txBody>
      </p:sp>
    </p:spTree>
    <p:extLst>
      <p:ext uri="{BB962C8B-B14F-4D97-AF65-F5344CB8AC3E}">
        <p14:creationId xmlns:p14="http://schemas.microsoft.com/office/powerpoint/2010/main" val="3218842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985904A-E453-42BC-9D1C-E2DA05C0A07A}"/>
              </a:ext>
            </a:extLst>
          </p:cNvPr>
          <p:cNvSpPr txBox="1">
            <a:spLocks/>
          </p:cNvSpPr>
          <p:nvPr/>
        </p:nvSpPr>
        <p:spPr>
          <a:xfrm>
            <a:off x="3350985" y="173710"/>
            <a:ext cx="5490029" cy="4912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b="1" dirty="0"/>
              <a:t>Structure et mode de construction</a:t>
            </a:r>
            <a:endParaRPr lang="fr-FR" sz="2800" dirty="0"/>
          </a:p>
        </p:txBody>
      </p:sp>
      <p:sp>
        <p:nvSpPr>
          <p:cNvPr id="5" name="Rectangle 4">
            <a:extLst>
              <a:ext uri="{FF2B5EF4-FFF2-40B4-BE49-F238E27FC236}">
                <a16:creationId xmlns:a16="http://schemas.microsoft.com/office/drawing/2014/main" id="{08954056-53CE-429C-9F98-D0C81F5D4D79}"/>
              </a:ext>
            </a:extLst>
          </p:cNvPr>
          <p:cNvSpPr/>
          <p:nvPr/>
        </p:nvSpPr>
        <p:spPr>
          <a:xfrm>
            <a:off x="5489070" y="681037"/>
            <a:ext cx="1213858" cy="400110"/>
          </a:xfrm>
          <a:prstGeom prst="rect">
            <a:avLst/>
          </a:prstGeom>
        </p:spPr>
        <p:txBody>
          <a:bodyPr wrap="none">
            <a:spAutoFit/>
          </a:bodyPr>
          <a:lstStyle/>
          <a:p>
            <a:pPr marL="0" lvl="2"/>
            <a:r>
              <a:rPr lang="fr-FR" sz="2000" b="1" dirty="0"/>
              <a:t>Planchers</a:t>
            </a:r>
          </a:p>
        </p:txBody>
      </p:sp>
      <p:pic>
        <p:nvPicPr>
          <p:cNvPr id="6" name="Image 5">
            <a:extLst>
              <a:ext uri="{FF2B5EF4-FFF2-40B4-BE49-F238E27FC236}">
                <a16:creationId xmlns:a16="http://schemas.microsoft.com/office/drawing/2014/main" id="{FEDA0906-6707-47B9-A767-59537519E21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128" y="1239384"/>
            <a:ext cx="4320276" cy="3292819"/>
          </a:xfrm>
          <a:prstGeom prst="rect">
            <a:avLst/>
          </a:prstGeom>
          <a:noFill/>
          <a:ln w="19050">
            <a:solidFill>
              <a:schemeClr val="tx1"/>
            </a:solidFill>
          </a:ln>
        </p:spPr>
      </p:pic>
      <p:sp>
        <p:nvSpPr>
          <p:cNvPr id="7" name="Rectangle 6">
            <a:extLst>
              <a:ext uri="{FF2B5EF4-FFF2-40B4-BE49-F238E27FC236}">
                <a16:creationId xmlns:a16="http://schemas.microsoft.com/office/drawing/2014/main" id="{B37F1FF4-FE52-4976-91DB-F49CF68649E4}"/>
              </a:ext>
            </a:extLst>
          </p:cNvPr>
          <p:cNvSpPr/>
          <p:nvPr/>
        </p:nvSpPr>
        <p:spPr>
          <a:xfrm>
            <a:off x="556725" y="4868959"/>
            <a:ext cx="11078547"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buFont typeface="Arial" panose="020B0604020202020204" pitchFamily="34" charset="0"/>
              <a:buChar char="•"/>
            </a:pPr>
            <a:r>
              <a:rPr lang="fr-FR" dirty="0"/>
              <a:t>Ce sont des structures constituées de poutres transversales fixées aux couples par des rivets. </a:t>
            </a:r>
          </a:p>
          <a:p>
            <a:pPr marL="285750" lvl="0" indent="-285750">
              <a:buFont typeface="Arial" panose="020B0604020202020204" pitchFamily="34" charset="0"/>
              <a:buChar char="•"/>
            </a:pPr>
            <a:r>
              <a:rPr lang="fr-FR" dirty="0"/>
              <a:t>Des bielles répartissent les charges et assurent le raidissement.</a:t>
            </a:r>
          </a:p>
          <a:p>
            <a:pPr marL="285750" lvl="0" indent="-285750">
              <a:buFont typeface="Arial" panose="020B0604020202020204" pitchFamily="34" charset="0"/>
              <a:buChar char="•"/>
            </a:pPr>
            <a:r>
              <a:rPr lang="fr-FR" dirty="0"/>
              <a:t>Les planchers sont perméables, l’air circule de la cabine vers les </a:t>
            </a:r>
            <a:r>
              <a:rPr lang="fr-FR" dirty="0" err="1"/>
              <a:t>soutes</a:t>
            </a:r>
            <a:r>
              <a:rPr lang="fr-FR" dirty="0"/>
              <a:t> avant d’être évacué.</a:t>
            </a:r>
          </a:p>
          <a:p>
            <a:pPr marL="285750" lvl="0" indent="-285750">
              <a:buFont typeface="Arial" panose="020B0604020202020204" pitchFamily="34" charset="0"/>
              <a:buChar char="•"/>
            </a:pPr>
            <a:r>
              <a:rPr lang="fr-FR" dirty="0"/>
              <a:t>ils supportent les charges marchandes et sont tendus par les couples qui subissent les contraintes transversales dues à la pressurisation.</a:t>
            </a:r>
          </a:p>
        </p:txBody>
      </p:sp>
      <p:pic>
        <p:nvPicPr>
          <p:cNvPr id="8" name="Picture 2" descr="Fuselage  Photo trois planchers A380">
            <a:extLst>
              <a:ext uri="{FF2B5EF4-FFF2-40B4-BE49-F238E27FC236}">
                <a16:creationId xmlns:a16="http://schemas.microsoft.com/office/drawing/2014/main" id="{B473BCA5-C60C-3E60-BFA5-79E2478D0E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423"/>
          <a:stretch/>
        </p:blipFill>
        <p:spPr bwMode="auto">
          <a:xfrm>
            <a:off x="6224531" y="1239384"/>
            <a:ext cx="4935556" cy="3304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884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47E1E6C-C57C-83FE-F2DD-3DD1AF890974}"/>
              </a:ext>
            </a:extLst>
          </p:cNvPr>
          <p:cNvSpPr txBox="1"/>
          <p:nvPr/>
        </p:nvSpPr>
        <p:spPr>
          <a:xfrm>
            <a:off x="396608" y="1831895"/>
            <a:ext cx="618018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0" i="0" dirty="0">
                <a:solidFill>
                  <a:srgbClr val="000000"/>
                </a:solidFill>
                <a:effectLst/>
              </a:rPr>
              <a:t>Le plancher est fabriqué à partir d'une série de panneaux attachés aux poutres de support et aux traverses, Il sert également à renforcer la rigidité de la structure.</a:t>
            </a:r>
          </a:p>
        </p:txBody>
      </p:sp>
      <p:pic>
        <p:nvPicPr>
          <p:cNvPr id="7170" name="Picture 2" descr="Fuselage  Photo structure plancher">
            <a:extLst>
              <a:ext uri="{FF2B5EF4-FFF2-40B4-BE49-F238E27FC236}">
                <a16:creationId xmlns:a16="http://schemas.microsoft.com/office/drawing/2014/main" id="{B1BBA96E-B7FD-2765-EFAF-7919D4AD6E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96979" y="881092"/>
            <a:ext cx="4698413" cy="288254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B2CAA875-14B4-2EBB-47A9-E9F44F86BE11}"/>
              </a:ext>
            </a:extLst>
          </p:cNvPr>
          <p:cNvSpPr txBox="1"/>
          <p:nvPr/>
        </p:nvSpPr>
        <p:spPr>
          <a:xfrm>
            <a:off x="539826" y="4854628"/>
            <a:ext cx="5860974"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0" i="0" dirty="0">
                <a:solidFill>
                  <a:srgbClr val="000000"/>
                </a:solidFill>
                <a:effectLst/>
              </a:rPr>
              <a:t>Détails de la jonction du plancher avec les cadres d'un A320</a:t>
            </a:r>
            <a:endParaRPr lang="fr-FR" dirty="0"/>
          </a:p>
        </p:txBody>
      </p:sp>
      <p:pic>
        <p:nvPicPr>
          <p:cNvPr id="7172" name="Picture 4" descr="Fuselage  Photo structure renfort">
            <a:extLst>
              <a:ext uri="{FF2B5EF4-FFF2-40B4-BE49-F238E27FC236}">
                <a16:creationId xmlns:a16="http://schemas.microsoft.com/office/drawing/2014/main" id="{7CF03DFD-479D-55F1-B0FB-CB9602A2C2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532" y="3599962"/>
            <a:ext cx="3048000" cy="3084328"/>
          </a:xfrm>
          <a:prstGeom prst="rect">
            <a:avLst/>
          </a:prstGeom>
          <a:noFill/>
          <a:extLst>
            <a:ext uri="{909E8E84-426E-40DD-AFC4-6F175D3DCCD1}">
              <a14:hiddenFill xmlns:a14="http://schemas.microsoft.com/office/drawing/2010/main">
                <a:solidFill>
                  <a:srgbClr val="FFFFFF"/>
                </a:solidFill>
              </a14:hiddenFill>
            </a:ext>
          </a:extLst>
        </p:spPr>
      </p:pic>
      <p:sp>
        <p:nvSpPr>
          <p:cNvPr id="10" name="Titre 1">
            <a:extLst>
              <a:ext uri="{FF2B5EF4-FFF2-40B4-BE49-F238E27FC236}">
                <a16:creationId xmlns:a16="http://schemas.microsoft.com/office/drawing/2014/main" id="{7D381CF4-7283-B844-D46F-E73A879C7625}"/>
              </a:ext>
            </a:extLst>
          </p:cNvPr>
          <p:cNvSpPr txBox="1">
            <a:spLocks/>
          </p:cNvSpPr>
          <p:nvPr/>
        </p:nvSpPr>
        <p:spPr>
          <a:xfrm>
            <a:off x="3350985" y="173710"/>
            <a:ext cx="5490029" cy="4912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b="1" dirty="0"/>
              <a:t>Structure et mode de construction</a:t>
            </a:r>
            <a:endParaRPr lang="fr-FR" sz="2800" dirty="0"/>
          </a:p>
        </p:txBody>
      </p:sp>
      <p:sp>
        <p:nvSpPr>
          <p:cNvPr id="11" name="Rectangle 10">
            <a:extLst>
              <a:ext uri="{FF2B5EF4-FFF2-40B4-BE49-F238E27FC236}">
                <a16:creationId xmlns:a16="http://schemas.microsoft.com/office/drawing/2014/main" id="{205A7DCC-721D-B16D-5269-3D994BE6ED4C}"/>
              </a:ext>
            </a:extLst>
          </p:cNvPr>
          <p:cNvSpPr/>
          <p:nvPr/>
        </p:nvSpPr>
        <p:spPr>
          <a:xfrm>
            <a:off x="5489070" y="681037"/>
            <a:ext cx="1213858" cy="400110"/>
          </a:xfrm>
          <a:prstGeom prst="rect">
            <a:avLst/>
          </a:prstGeom>
        </p:spPr>
        <p:txBody>
          <a:bodyPr wrap="none">
            <a:spAutoFit/>
          </a:bodyPr>
          <a:lstStyle/>
          <a:p>
            <a:pPr marL="0" lvl="2"/>
            <a:r>
              <a:rPr lang="fr-FR" sz="2000" b="1" dirty="0"/>
              <a:t>Planchers</a:t>
            </a:r>
          </a:p>
        </p:txBody>
      </p:sp>
    </p:spTree>
    <p:extLst>
      <p:ext uri="{BB962C8B-B14F-4D97-AF65-F5344CB8AC3E}">
        <p14:creationId xmlns:p14="http://schemas.microsoft.com/office/powerpoint/2010/main" val="1595926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E1049438-2A9E-443A-BA29-23BEF266106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2747" y="1420415"/>
            <a:ext cx="6106504" cy="3034380"/>
          </a:xfrm>
          <a:prstGeom prst="rect">
            <a:avLst/>
          </a:prstGeom>
          <a:noFill/>
          <a:ln w="19050">
            <a:solidFill>
              <a:schemeClr val="tx1"/>
            </a:solidFill>
          </a:ln>
        </p:spPr>
      </p:pic>
      <p:sp>
        <p:nvSpPr>
          <p:cNvPr id="5" name="Rectangle 4">
            <a:extLst>
              <a:ext uri="{FF2B5EF4-FFF2-40B4-BE49-F238E27FC236}">
                <a16:creationId xmlns:a16="http://schemas.microsoft.com/office/drawing/2014/main" id="{6735EBCF-CF1F-47E4-A405-A40D6E7F448D}"/>
              </a:ext>
            </a:extLst>
          </p:cNvPr>
          <p:cNvSpPr/>
          <p:nvPr/>
        </p:nvSpPr>
        <p:spPr>
          <a:xfrm>
            <a:off x="5175171" y="931664"/>
            <a:ext cx="1841658" cy="400110"/>
          </a:xfrm>
          <a:prstGeom prst="rect">
            <a:avLst/>
          </a:prstGeom>
        </p:spPr>
        <p:txBody>
          <a:bodyPr wrap="none">
            <a:spAutoFit/>
          </a:bodyPr>
          <a:lstStyle/>
          <a:p>
            <a:pPr marL="0" lvl="3"/>
            <a:r>
              <a:rPr lang="fr-FR" sz="2000" dirty="0"/>
              <a:t>Plancher cabine</a:t>
            </a:r>
          </a:p>
        </p:txBody>
      </p:sp>
      <p:sp>
        <p:nvSpPr>
          <p:cNvPr id="6" name="Titre 1">
            <a:extLst>
              <a:ext uri="{FF2B5EF4-FFF2-40B4-BE49-F238E27FC236}">
                <a16:creationId xmlns:a16="http://schemas.microsoft.com/office/drawing/2014/main" id="{3C1231D0-A10B-4AFB-A740-A7FB32DE1786}"/>
              </a:ext>
            </a:extLst>
          </p:cNvPr>
          <p:cNvSpPr txBox="1">
            <a:spLocks/>
          </p:cNvSpPr>
          <p:nvPr/>
        </p:nvSpPr>
        <p:spPr>
          <a:xfrm>
            <a:off x="3350985" y="173710"/>
            <a:ext cx="5490029" cy="4912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b="1" dirty="0"/>
              <a:t>Structure et mode de construction</a:t>
            </a:r>
            <a:endParaRPr lang="fr-FR" sz="2800" dirty="0"/>
          </a:p>
        </p:txBody>
      </p:sp>
      <p:sp>
        <p:nvSpPr>
          <p:cNvPr id="7" name="Rectangle 6">
            <a:extLst>
              <a:ext uri="{FF2B5EF4-FFF2-40B4-BE49-F238E27FC236}">
                <a16:creationId xmlns:a16="http://schemas.microsoft.com/office/drawing/2014/main" id="{012FA3F1-3D06-49AA-BFDB-75FEB75D83C8}"/>
              </a:ext>
            </a:extLst>
          </p:cNvPr>
          <p:cNvSpPr/>
          <p:nvPr/>
        </p:nvSpPr>
        <p:spPr>
          <a:xfrm>
            <a:off x="1349827" y="4837420"/>
            <a:ext cx="10070841"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Sa résistance structurale est prévue pour supporter le poids des aménagements cabine et, des passagers.</a:t>
            </a:r>
          </a:p>
          <a:p>
            <a:r>
              <a:rPr lang="fr-FR" dirty="0"/>
              <a:t>Des rails longitudinaux sont fixés sur les poutres transversales, et permettent l’arrimage des sièges.</a:t>
            </a:r>
          </a:p>
        </p:txBody>
      </p:sp>
    </p:spTree>
    <p:extLst>
      <p:ext uri="{BB962C8B-B14F-4D97-AF65-F5344CB8AC3E}">
        <p14:creationId xmlns:p14="http://schemas.microsoft.com/office/powerpoint/2010/main" val="495907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F7C7EA7-710F-E704-25DA-099A78E84739}"/>
              </a:ext>
            </a:extLst>
          </p:cNvPr>
          <p:cNvSpPr txBox="1"/>
          <p:nvPr/>
        </p:nvSpPr>
        <p:spPr>
          <a:xfrm>
            <a:off x="724359" y="1482046"/>
            <a:ext cx="6097836" cy="46198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b="0" i="0" dirty="0">
                <a:solidFill>
                  <a:srgbClr val="000000"/>
                </a:solidFill>
                <a:effectLst/>
              </a:rPr>
              <a:t>Les avions de transport étant climatisés et pressurisés, l'air sortant des climatiseurs arrive en cabine, traverse le plancher, entre dans les </a:t>
            </a:r>
            <a:r>
              <a:rPr lang="fr-FR" b="0" i="0" dirty="0" err="1">
                <a:solidFill>
                  <a:srgbClr val="000000"/>
                </a:solidFill>
                <a:effectLst/>
              </a:rPr>
              <a:t>soutes</a:t>
            </a:r>
            <a:r>
              <a:rPr lang="fr-FR" b="0" i="0" dirty="0">
                <a:solidFill>
                  <a:srgbClr val="000000"/>
                </a:solidFill>
                <a:effectLst/>
              </a:rPr>
              <a:t> puis s'évacue par des vannes de décharge (</a:t>
            </a:r>
            <a:r>
              <a:rPr lang="fr-FR" b="0" i="0" dirty="0" err="1">
                <a:solidFill>
                  <a:srgbClr val="000000"/>
                </a:solidFill>
                <a:effectLst/>
              </a:rPr>
              <a:t>outflow</a:t>
            </a:r>
            <a:r>
              <a:rPr lang="fr-FR" b="0" i="0" dirty="0">
                <a:solidFill>
                  <a:srgbClr val="000000"/>
                </a:solidFill>
                <a:effectLst/>
              </a:rPr>
              <a:t> valves). </a:t>
            </a:r>
          </a:p>
          <a:p>
            <a:pPr marL="285750" indent="-285750" algn="just">
              <a:lnSpc>
                <a:spcPct val="150000"/>
              </a:lnSpc>
              <a:buFont typeface="Arial" panose="020B0604020202020204" pitchFamily="34" charset="0"/>
              <a:buChar char="•"/>
            </a:pPr>
            <a:r>
              <a:rPr lang="fr-FR" b="0" i="0" dirty="0">
                <a:solidFill>
                  <a:srgbClr val="000000"/>
                </a:solidFill>
                <a:effectLst/>
              </a:rPr>
              <a:t>La pression étant la même en cabine qu'en </a:t>
            </a:r>
            <a:r>
              <a:rPr lang="fr-FR" b="0" i="0" dirty="0" err="1">
                <a:solidFill>
                  <a:srgbClr val="000000"/>
                </a:solidFill>
                <a:effectLst/>
              </a:rPr>
              <a:t>soute</a:t>
            </a:r>
            <a:r>
              <a:rPr lang="fr-FR" b="0" i="0" dirty="0">
                <a:solidFill>
                  <a:srgbClr val="000000"/>
                </a:solidFill>
                <a:effectLst/>
              </a:rPr>
              <a:t> le plancher est donc sollicité uniquement par la charge de marchandise (sièges, poids des passagers ou fret). </a:t>
            </a:r>
          </a:p>
          <a:p>
            <a:pPr marL="285750" indent="-285750" algn="just">
              <a:lnSpc>
                <a:spcPct val="150000"/>
              </a:lnSpc>
              <a:buFont typeface="Arial" panose="020B0604020202020204" pitchFamily="34" charset="0"/>
              <a:buChar char="•"/>
            </a:pPr>
            <a:r>
              <a:rPr lang="fr-FR" b="0" i="0" dirty="0">
                <a:solidFill>
                  <a:srgbClr val="000000"/>
                </a:solidFill>
                <a:effectLst/>
              </a:rPr>
              <a:t>Par contre les parties du plancher au-dessus des puits du train d'atterrissage et du caisson central de voilure doit être renforcées pour contenir les charges dues à la pressurisation.</a:t>
            </a:r>
            <a:endParaRPr lang="fr-FR" dirty="0"/>
          </a:p>
        </p:txBody>
      </p:sp>
      <p:pic>
        <p:nvPicPr>
          <p:cNvPr id="12290" name="Picture 2" descr="Fuselage Coupe Airbus">
            <a:extLst>
              <a:ext uri="{FF2B5EF4-FFF2-40B4-BE49-F238E27FC236}">
                <a16:creationId xmlns:a16="http://schemas.microsoft.com/office/drawing/2014/main" id="{7DE45699-3568-E9F1-A1B3-0B61AEAE58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82439" y="2236418"/>
            <a:ext cx="4050793" cy="3111111"/>
          </a:xfrm>
          <a:prstGeom prst="rect">
            <a:avLst/>
          </a:prstGeom>
          <a:noFill/>
          <a:extLst>
            <a:ext uri="{909E8E84-426E-40DD-AFC4-6F175D3DCCD1}">
              <a14:hiddenFill xmlns:a14="http://schemas.microsoft.com/office/drawing/2010/main">
                <a:solidFill>
                  <a:srgbClr val="FFFFFF"/>
                </a:solidFill>
              </a14:hiddenFill>
            </a:ext>
          </a:extLst>
        </p:spPr>
      </p:pic>
      <p:sp>
        <p:nvSpPr>
          <p:cNvPr id="7" name="Titre 1">
            <a:extLst>
              <a:ext uri="{FF2B5EF4-FFF2-40B4-BE49-F238E27FC236}">
                <a16:creationId xmlns:a16="http://schemas.microsoft.com/office/drawing/2014/main" id="{77AB3C2F-2171-22BD-AB0D-9C90CB4CA0AC}"/>
              </a:ext>
            </a:extLst>
          </p:cNvPr>
          <p:cNvSpPr txBox="1">
            <a:spLocks/>
          </p:cNvSpPr>
          <p:nvPr/>
        </p:nvSpPr>
        <p:spPr>
          <a:xfrm>
            <a:off x="3350985" y="173710"/>
            <a:ext cx="5490029" cy="4912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b="1" dirty="0"/>
              <a:t>Structure et mode de construction</a:t>
            </a:r>
            <a:endParaRPr lang="fr-FR" sz="2800" dirty="0"/>
          </a:p>
        </p:txBody>
      </p:sp>
      <p:sp>
        <p:nvSpPr>
          <p:cNvPr id="8" name="Rectangle 7">
            <a:extLst>
              <a:ext uri="{FF2B5EF4-FFF2-40B4-BE49-F238E27FC236}">
                <a16:creationId xmlns:a16="http://schemas.microsoft.com/office/drawing/2014/main" id="{7E37AD6F-1F1A-5718-51C0-366993849402}"/>
              </a:ext>
            </a:extLst>
          </p:cNvPr>
          <p:cNvSpPr/>
          <p:nvPr/>
        </p:nvSpPr>
        <p:spPr>
          <a:xfrm>
            <a:off x="5489070" y="681037"/>
            <a:ext cx="1213858" cy="400110"/>
          </a:xfrm>
          <a:prstGeom prst="rect">
            <a:avLst/>
          </a:prstGeom>
        </p:spPr>
        <p:txBody>
          <a:bodyPr wrap="none">
            <a:spAutoFit/>
          </a:bodyPr>
          <a:lstStyle/>
          <a:p>
            <a:pPr marL="0" lvl="2"/>
            <a:r>
              <a:rPr lang="fr-FR" sz="2000" b="1" dirty="0"/>
              <a:t>Planchers</a:t>
            </a:r>
          </a:p>
        </p:txBody>
      </p:sp>
    </p:spTree>
    <p:extLst>
      <p:ext uri="{BB962C8B-B14F-4D97-AF65-F5344CB8AC3E}">
        <p14:creationId xmlns:p14="http://schemas.microsoft.com/office/powerpoint/2010/main" val="4528689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C5A681A-E9E5-ED72-C61A-51BFB3168F7B}"/>
              </a:ext>
            </a:extLst>
          </p:cNvPr>
          <p:cNvSpPr txBox="1"/>
          <p:nvPr/>
        </p:nvSpPr>
        <p:spPr>
          <a:xfrm>
            <a:off x="340553" y="1212789"/>
            <a:ext cx="6097836" cy="503355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b="0" i="0" dirty="0">
                <a:solidFill>
                  <a:srgbClr val="000000"/>
                </a:solidFill>
                <a:effectLst/>
                <a:latin typeface="arial" panose="020B0604020202020204" pitchFamily="34" charset="0"/>
              </a:rPr>
              <a:t>Lorsqu'un plancher sépare un fuselage pressurisé, des trous sont laissés dans les panneaux du plancher. </a:t>
            </a:r>
          </a:p>
          <a:p>
            <a:pPr marL="285750" indent="-285750" algn="just">
              <a:lnSpc>
                <a:spcPct val="150000"/>
              </a:lnSpc>
              <a:buFont typeface="Arial" panose="020B0604020202020204" pitchFamily="34" charset="0"/>
              <a:buChar char="•"/>
            </a:pPr>
            <a:r>
              <a:rPr lang="fr-FR" b="0" i="0" dirty="0">
                <a:solidFill>
                  <a:srgbClr val="000000"/>
                </a:solidFill>
                <a:effectLst/>
                <a:latin typeface="arial" panose="020B0604020202020204" pitchFamily="34" charset="0"/>
              </a:rPr>
              <a:t>Ces trous sont obturés par des bouchons en plastique pressés. </a:t>
            </a:r>
          </a:p>
          <a:p>
            <a:pPr marL="285750" indent="-285750" algn="just">
              <a:lnSpc>
                <a:spcPct val="150000"/>
              </a:lnSpc>
              <a:buFont typeface="Arial" panose="020B0604020202020204" pitchFamily="34" charset="0"/>
              <a:buChar char="•"/>
            </a:pPr>
            <a:r>
              <a:rPr lang="fr-FR" b="0" i="0" dirty="0">
                <a:solidFill>
                  <a:srgbClr val="000000"/>
                </a:solidFill>
                <a:effectLst/>
                <a:latin typeface="arial" panose="020B0604020202020204" pitchFamily="34" charset="0"/>
              </a:rPr>
              <a:t>Dans le cas où l'un ou l'autre compartiment perd brusquement de la pression, les bouchons sont éjectés en raison de la pression différentielle sur le plancher. </a:t>
            </a:r>
          </a:p>
          <a:p>
            <a:pPr marL="285750" indent="-285750" algn="just">
              <a:lnSpc>
                <a:spcPct val="150000"/>
              </a:lnSpc>
              <a:buFont typeface="Arial" panose="020B0604020202020204" pitchFamily="34" charset="0"/>
              <a:buChar char="•"/>
            </a:pPr>
            <a:r>
              <a:rPr lang="fr-FR" b="0" i="0" dirty="0">
                <a:solidFill>
                  <a:srgbClr val="000000"/>
                </a:solidFill>
                <a:effectLst/>
                <a:latin typeface="arial" panose="020B0604020202020204" pitchFamily="34" charset="0"/>
              </a:rPr>
              <a:t>Cela permet aux pressions des différents compartiments de s'égaliser rapidement avant que le sol ne se déforme avec la possibilité de blesser des passagers, de bloquer des câbles de commande, des tiges, etc.</a:t>
            </a:r>
            <a:endParaRPr lang="fr-FR" dirty="0"/>
          </a:p>
        </p:txBody>
      </p:sp>
      <p:pic>
        <p:nvPicPr>
          <p:cNvPr id="13314" name="Picture 2" descr="Fuselage  Photo trois planchers A380">
            <a:extLst>
              <a:ext uri="{FF2B5EF4-FFF2-40B4-BE49-F238E27FC236}">
                <a16:creationId xmlns:a16="http://schemas.microsoft.com/office/drawing/2014/main" id="{3A5F8AF2-2ED7-43C5-F9AC-3DDF4A093D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16048" y="2218053"/>
            <a:ext cx="4635399" cy="3331693"/>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28445B89-F8AD-94EE-8202-D433FCF3DC09}"/>
              </a:ext>
            </a:extLst>
          </p:cNvPr>
          <p:cNvSpPr txBox="1"/>
          <p:nvPr/>
        </p:nvSpPr>
        <p:spPr>
          <a:xfrm>
            <a:off x="6857082" y="5564839"/>
            <a:ext cx="5334918" cy="584775"/>
          </a:xfrm>
          <a:prstGeom prst="rect">
            <a:avLst/>
          </a:prstGeom>
          <a:noFill/>
        </p:spPr>
        <p:txBody>
          <a:bodyPr wrap="square">
            <a:spAutoFit/>
          </a:bodyPr>
          <a:lstStyle/>
          <a:p>
            <a:pPr algn="just"/>
            <a:r>
              <a:rPr lang="fr-FR" sz="1600" b="0" i="0" dirty="0">
                <a:solidFill>
                  <a:srgbClr val="000000"/>
                </a:solidFill>
                <a:effectLst/>
                <a:latin typeface="arial" panose="020B0604020202020204" pitchFamily="34" charset="0"/>
              </a:rPr>
              <a:t>Tronçon central l'Airbus 380 avec ses trois planchers. Un plancher </a:t>
            </a:r>
            <a:r>
              <a:rPr lang="fr-FR" sz="1600" b="0" i="0" dirty="0" err="1">
                <a:solidFill>
                  <a:srgbClr val="000000"/>
                </a:solidFill>
                <a:effectLst/>
                <a:latin typeface="arial" panose="020B0604020202020204" pitchFamily="34" charset="0"/>
              </a:rPr>
              <a:t>soute</a:t>
            </a:r>
            <a:r>
              <a:rPr lang="fr-FR" sz="1600" b="0" i="0" dirty="0">
                <a:solidFill>
                  <a:srgbClr val="000000"/>
                </a:solidFill>
                <a:effectLst/>
                <a:latin typeface="arial" panose="020B0604020202020204" pitchFamily="34" charset="0"/>
              </a:rPr>
              <a:t> et deux planchers cabine.</a:t>
            </a:r>
            <a:endParaRPr lang="fr-FR" sz="1600" dirty="0"/>
          </a:p>
        </p:txBody>
      </p:sp>
      <p:sp>
        <p:nvSpPr>
          <p:cNvPr id="9" name="Titre 1">
            <a:extLst>
              <a:ext uri="{FF2B5EF4-FFF2-40B4-BE49-F238E27FC236}">
                <a16:creationId xmlns:a16="http://schemas.microsoft.com/office/drawing/2014/main" id="{D29BAF29-DB62-4A97-78F6-6482C118CBFD}"/>
              </a:ext>
            </a:extLst>
          </p:cNvPr>
          <p:cNvSpPr txBox="1">
            <a:spLocks/>
          </p:cNvSpPr>
          <p:nvPr/>
        </p:nvSpPr>
        <p:spPr>
          <a:xfrm>
            <a:off x="3350985" y="173710"/>
            <a:ext cx="5490029" cy="4912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b="1" dirty="0"/>
              <a:t>Structure et mode de construction</a:t>
            </a:r>
            <a:endParaRPr lang="fr-FR" sz="2800" dirty="0"/>
          </a:p>
        </p:txBody>
      </p:sp>
      <p:sp>
        <p:nvSpPr>
          <p:cNvPr id="10" name="Rectangle 9">
            <a:extLst>
              <a:ext uri="{FF2B5EF4-FFF2-40B4-BE49-F238E27FC236}">
                <a16:creationId xmlns:a16="http://schemas.microsoft.com/office/drawing/2014/main" id="{38F4925C-EC1D-EF7D-7AA8-0F7BB5D30CCD}"/>
              </a:ext>
            </a:extLst>
          </p:cNvPr>
          <p:cNvSpPr/>
          <p:nvPr/>
        </p:nvSpPr>
        <p:spPr>
          <a:xfrm>
            <a:off x="5489070" y="681037"/>
            <a:ext cx="1213858" cy="400110"/>
          </a:xfrm>
          <a:prstGeom prst="rect">
            <a:avLst/>
          </a:prstGeom>
        </p:spPr>
        <p:txBody>
          <a:bodyPr wrap="none">
            <a:spAutoFit/>
          </a:bodyPr>
          <a:lstStyle/>
          <a:p>
            <a:pPr marL="0" lvl="2"/>
            <a:r>
              <a:rPr lang="fr-FR" sz="2000" b="1" dirty="0"/>
              <a:t>Planchers</a:t>
            </a:r>
          </a:p>
        </p:txBody>
      </p:sp>
    </p:spTree>
    <p:extLst>
      <p:ext uri="{BB962C8B-B14F-4D97-AF65-F5344CB8AC3E}">
        <p14:creationId xmlns:p14="http://schemas.microsoft.com/office/powerpoint/2010/main" val="33028739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60F8B5-8885-47E4-B588-ADD3F5118551}"/>
              </a:ext>
            </a:extLst>
          </p:cNvPr>
          <p:cNvSpPr/>
          <p:nvPr/>
        </p:nvSpPr>
        <p:spPr>
          <a:xfrm>
            <a:off x="4015530" y="827219"/>
            <a:ext cx="3675750" cy="400110"/>
          </a:xfrm>
          <a:prstGeom prst="rect">
            <a:avLst/>
          </a:prstGeom>
        </p:spPr>
        <p:txBody>
          <a:bodyPr wrap="none">
            <a:spAutoFit/>
          </a:bodyPr>
          <a:lstStyle/>
          <a:p>
            <a:pPr marL="0" lvl="3"/>
            <a:r>
              <a:rPr lang="fr-FR" sz="2000" dirty="0"/>
              <a:t>Séparation cabine-caisson central</a:t>
            </a:r>
          </a:p>
        </p:txBody>
      </p:sp>
      <p:sp>
        <p:nvSpPr>
          <p:cNvPr id="5" name="Titre 1">
            <a:extLst>
              <a:ext uri="{FF2B5EF4-FFF2-40B4-BE49-F238E27FC236}">
                <a16:creationId xmlns:a16="http://schemas.microsoft.com/office/drawing/2014/main" id="{BEF172A9-520E-4D93-B69C-9CA99EC2D7E5}"/>
              </a:ext>
            </a:extLst>
          </p:cNvPr>
          <p:cNvSpPr txBox="1">
            <a:spLocks/>
          </p:cNvSpPr>
          <p:nvPr/>
        </p:nvSpPr>
        <p:spPr>
          <a:xfrm>
            <a:off x="3350985" y="173710"/>
            <a:ext cx="5490029" cy="4912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b="1" dirty="0"/>
              <a:t>Structure et mode de construction</a:t>
            </a:r>
            <a:endParaRPr lang="fr-FR" sz="2800" dirty="0"/>
          </a:p>
        </p:txBody>
      </p:sp>
      <p:sp>
        <p:nvSpPr>
          <p:cNvPr id="6" name="Rectangle 5">
            <a:extLst>
              <a:ext uri="{FF2B5EF4-FFF2-40B4-BE49-F238E27FC236}">
                <a16:creationId xmlns:a16="http://schemas.microsoft.com/office/drawing/2014/main" id="{0B7B518E-D0FD-4720-8CD8-85E96379C299}"/>
              </a:ext>
            </a:extLst>
          </p:cNvPr>
          <p:cNvSpPr/>
          <p:nvPr/>
        </p:nvSpPr>
        <p:spPr>
          <a:xfrm>
            <a:off x="899814" y="4936513"/>
            <a:ext cx="10757347"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Les logements atterrisseurs et caisson central n’étant pas pressurisés,</a:t>
            </a:r>
          </a:p>
          <a:p>
            <a:pPr marL="285750" indent="-285750">
              <a:lnSpc>
                <a:spcPct val="150000"/>
              </a:lnSpc>
              <a:buFont typeface="Arial" panose="020B0604020202020204" pitchFamily="34" charset="0"/>
              <a:buChar char="•"/>
            </a:pPr>
            <a:r>
              <a:rPr lang="fr-FR" dirty="0"/>
              <a:t> c’est le plancher cabine qui à ce niveau-là assure l’étanchéité. </a:t>
            </a:r>
          </a:p>
          <a:p>
            <a:pPr marL="285750" indent="-285750">
              <a:lnSpc>
                <a:spcPct val="150000"/>
              </a:lnSpc>
              <a:buFont typeface="Arial" panose="020B0604020202020204" pitchFamily="34" charset="0"/>
              <a:buChar char="•"/>
            </a:pPr>
            <a:r>
              <a:rPr lang="fr-FR" dirty="0"/>
              <a:t>Il 'est localement renforcé pour encaisser les contraintes dues à la </a:t>
            </a:r>
            <a:r>
              <a:rPr lang="el-GR" i="0" dirty="0">
                <a:solidFill>
                  <a:srgbClr val="202122"/>
                </a:solidFill>
                <a:effectLst/>
              </a:rPr>
              <a:t>Δ</a:t>
            </a:r>
            <a:r>
              <a:rPr lang="fr-FR" dirty="0"/>
              <a:t>P.</a:t>
            </a:r>
          </a:p>
        </p:txBody>
      </p:sp>
      <p:pic>
        <p:nvPicPr>
          <p:cNvPr id="7" name="Image 6">
            <a:extLst>
              <a:ext uri="{FF2B5EF4-FFF2-40B4-BE49-F238E27FC236}">
                <a16:creationId xmlns:a16="http://schemas.microsoft.com/office/drawing/2014/main" id="{8B14E6BA-017A-41F5-893A-C8404B98C7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714354" y="2011287"/>
            <a:ext cx="4602351" cy="2292371"/>
          </a:xfrm>
          <a:prstGeom prst="rect">
            <a:avLst/>
          </a:prstGeom>
          <a:noFill/>
          <a:ln w="19050">
            <a:solidFill>
              <a:schemeClr val="tx1"/>
            </a:solidFill>
          </a:ln>
        </p:spPr>
      </p:pic>
      <p:pic>
        <p:nvPicPr>
          <p:cNvPr id="8" name="Picture 4" descr="Le fuselage d'un avion de transport">
            <a:extLst>
              <a:ext uri="{FF2B5EF4-FFF2-40B4-BE49-F238E27FC236}">
                <a16:creationId xmlns:a16="http://schemas.microsoft.com/office/drawing/2014/main" id="{993DD91C-5528-214E-D902-0C33370C7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3033" y="1706200"/>
            <a:ext cx="4414129" cy="275144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60456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787C6E-A48C-441D-BF54-731E1C987E59}"/>
              </a:ext>
            </a:extLst>
          </p:cNvPr>
          <p:cNvSpPr/>
          <p:nvPr/>
        </p:nvSpPr>
        <p:spPr>
          <a:xfrm>
            <a:off x="4914455" y="827218"/>
            <a:ext cx="1934440" cy="400110"/>
          </a:xfrm>
          <a:prstGeom prst="rect">
            <a:avLst/>
          </a:prstGeom>
        </p:spPr>
        <p:txBody>
          <a:bodyPr wrap="none">
            <a:spAutoFit/>
          </a:bodyPr>
          <a:lstStyle/>
          <a:p>
            <a:pPr marL="0" lvl="3"/>
            <a:r>
              <a:rPr lang="fr-FR" sz="2000" dirty="0"/>
              <a:t>Planchers </a:t>
            </a:r>
            <a:r>
              <a:rPr lang="fr-FR" sz="2000" dirty="0" err="1"/>
              <a:t>soutes</a:t>
            </a:r>
            <a:endParaRPr lang="fr-FR" sz="2000" dirty="0"/>
          </a:p>
        </p:txBody>
      </p:sp>
      <p:sp>
        <p:nvSpPr>
          <p:cNvPr id="6" name="Titre 1">
            <a:extLst>
              <a:ext uri="{FF2B5EF4-FFF2-40B4-BE49-F238E27FC236}">
                <a16:creationId xmlns:a16="http://schemas.microsoft.com/office/drawing/2014/main" id="{C0D05574-C51A-4A98-B8BB-502A5886D73B}"/>
              </a:ext>
            </a:extLst>
          </p:cNvPr>
          <p:cNvSpPr txBox="1">
            <a:spLocks/>
          </p:cNvSpPr>
          <p:nvPr/>
        </p:nvSpPr>
        <p:spPr>
          <a:xfrm>
            <a:off x="3350985" y="173710"/>
            <a:ext cx="5490029" cy="4912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b="1" dirty="0"/>
              <a:t>Structure et mode de construction</a:t>
            </a:r>
            <a:endParaRPr lang="fr-FR" sz="2800" dirty="0"/>
          </a:p>
        </p:txBody>
      </p:sp>
      <p:sp>
        <p:nvSpPr>
          <p:cNvPr id="7" name="Rectangle 6">
            <a:extLst>
              <a:ext uri="{FF2B5EF4-FFF2-40B4-BE49-F238E27FC236}">
                <a16:creationId xmlns:a16="http://schemas.microsoft.com/office/drawing/2014/main" id="{4DE25B5D-2888-4AB6-BA7B-D9A780FE95C5}"/>
              </a:ext>
            </a:extLst>
          </p:cNvPr>
          <p:cNvSpPr/>
          <p:nvPr/>
        </p:nvSpPr>
        <p:spPr>
          <a:xfrm>
            <a:off x="194639" y="1742320"/>
            <a:ext cx="5787520"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Comme le plancher cabine, sa résistance structurale est prévue pour supporter le poids des aménagements </a:t>
            </a:r>
            <a:r>
              <a:rPr lang="fr-FR" dirty="0" err="1"/>
              <a:t>soutes</a:t>
            </a:r>
            <a:r>
              <a:rPr lang="fr-FR" dirty="0"/>
              <a:t> et du fret.</a:t>
            </a:r>
          </a:p>
          <a:p>
            <a:pPr marL="285750" indent="-285750" algn="just">
              <a:lnSpc>
                <a:spcPct val="150000"/>
              </a:lnSpc>
              <a:buFont typeface="Arial" panose="020B0604020202020204" pitchFamily="34" charset="0"/>
              <a:buChar char="•"/>
            </a:pPr>
            <a:r>
              <a:rPr lang="fr-FR" dirty="0"/>
              <a:t>Des rails longitudinaux sont fixés sur les poutres transversales et permettent les déplacements et l’arrimage des conteneurs (</a:t>
            </a:r>
            <a:r>
              <a:rPr lang="fr-FR" dirty="0" err="1"/>
              <a:t>soutes</a:t>
            </a:r>
            <a:r>
              <a:rPr lang="fr-FR" dirty="0"/>
              <a:t> fret automatisées). </a:t>
            </a:r>
          </a:p>
          <a:p>
            <a:pPr marL="285750" indent="-285750" algn="just">
              <a:lnSpc>
                <a:spcPct val="150000"/>
              </a:lnSpc>
              <a:buFont typeface="Arial" panose="020B0604020202020204" pitchFamily="34" charset="0"/>
              <a:buChar char="•"/>
            </a:pPr>
            <a:r>
              <a:rPr lang="fr-FR" dirty="0"/>
              <a:t>Dans d’autres cas, un simple plancher permet le chargement des bagages (</a:t>
            </a:r>
            <a:r>
              <a:rPr lang="fr-FR" dirty="0" err="1"/>
              <a:t>soutes</a:t>
            </a:r>
            <a:r>
              <a:rPr lang="fr-FR" dirty="0"/>
              <a:t> vrac).</a:t>
            </a:r>
          </a:p>
        </p:txBody>
      </p:sp>
      <p:pic>
        <p:nvPicPr>
          <p:cNvPr id="1026" name="Picture 2" descr="Fuselage  Photo trois planchers A380">
            <a:extLst>
              <a:ext uri="{FF2B5EF4-FFF2-40B4-BE49-F238E27FC236}">
                <a16:creationId xmlns:a16="http://schemas.microsoft.com/office/drawing/2014/main" id="{CAAB3891-9C5D-51CF-6C57-87D4FBC6B5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23"/>
          <a:stretch/>
        </p:blipFill>
        <p:spPr bwMode="auto">
          <a:xfrm>
            <a:off x="7260116" y="1027273"/>
            <a:ext cx="3604291" cy="24135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 fuselage d'un avion de transport">
            <a:extLst>
              <a:ext uri="{FF2B5EF4-FFF2-40B4-BE49-F238E27FC236}">
                <a16:creationId xmlns:a16="http://schemas.microsoft.com/office/drawing/2014/main" id="{F3D11BF9-0A06-00B6-16FE-60C122F1A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8895" y="3627324"/>
            <a:ext cx="4414129" cy="275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041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83562F-B060-4C57-9D25-4AE6C70E62B0}"/>
              </a:ext>
            </a:extLst>
          </p:cNvPr>
          <p:cNvSpPr/>
          <p:nvPr/>
        </p:nvSpPr>
        <p:spPr>
          <a:xfrm>
            <a:off x="2404186" y="58939"/>
            <a:ext cx="7383624" cy="523220"/>
          </a:xfrm>
          <a:prstGeom prst="rect">
            <a:avLst/>
          </a:prstGeom>
        </p:spPr>
        <p:txBody>
          <a:bodyPr wrap="square">
            <a:spAutoFit/>
          </a:bodyPr>
          <a:lstStyle/>
          <a:p>
            <a:pPr marL="0" lvl="1" algn="ctr"/>
            <a:r>
              <a:rPr lang="fr-FR" sz="2800" b="1" dirty="0"/>
              <a:t>Etanchéité et Isolation thermique et acoustique</a:t>
            </a:r>
          </a:p>
        </p:txBody>
      </p:sp>
      <p:pic>
        <p:nvPicPr>
          <p:cNvPr id="5" name="Espace réservé du contenu 4">
            <a:extLst>
              <a:ext uri="{FF2B5EF4-FFF2-40B4-BE49-F238E27FC236}">
                <a16:creationId xmlns:a16="http://schemas.microsoft.com/office/drawing/2014/main" id="{E6C528C1-BFE5-4EAF-A100-3618B3FBB522}"/>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882198" y="1021392"/>
            <a:ext cx="4041757" cy="3194244"/>
          </a:xfrm>
          <a:prstGeom prst="rect">
            <a:avLst/>
          </a:prstGeom>
          <a:noFill/>
          <a:ln w="19050">
            <a:solidFill>
              <a:schemeClr val="tx1"/>
            </a:solidFill>
          </a:ln>
        </p:spPr>
      </p:pic>
      <p:sp>
        <p:nvSpPr>
          <p:cNvPr id="6" name="Rectangle 5">
            <a:extLst>
              <a:ext uri="{FF2B5EF4-FFF2-40B4-BE49-F238E27FC236}">
                <a16:creationId xmlns:a16="http://schemas.microsoft.com/office/drawing/2014/main" id="{CE710DAF-F23E-4386-92A8-EFAFC1379620}"/>
              </a:ext>
            </a:extLst>
          </p:cNvPr>
          <p:cNvSpPr/>
          <p:nvPr/>
        </p:nvSpPr>
        <p:spPr>
          <a:xfrm>
            <a:off x="442840" y="4838390"/>
            <a:ext cx="11115869"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buFont typeface="Arial" panose="020B0604020202020204" pitchFamily="34" charset="0"/>
              <a:buChar char="•"/>
            </a:pPr>
            <a:r>
              <a:rPr lang="fr-FR" dirty="0"/>
              <a:t>Des couples spéciaux, étanches et très résistants assurent la séparation du compartiment pressurisé et non pressurisé.</a:t>
            </a:r>
          </a:p>
        </p:txBody>
      </p:sp>
      <p:sp>
        <p:nvSpPr>
          <p:cNvPr id="7" name="Rectangle 6">
            <a:extLst>
              <a:ext uri="{FF2B5EF4-FFF2-40B4-BE49-F238E27FC236}">
                <a16:creationId xmlns:a16="http://schemas.microsoft.com/office/drawing/2014/main" id="{8298E18D-E53B-429F-8BED-732772747140}"/>
              </a:ext>
            </a:extLst>
          </p:cNvPr>
          <p:cNvSpPr/>
          <p:nvPr/>
        </p:nvSpPr>
        <p:spPr>
          <a:xfrm>
            <a:off x="5232113" y="582159"/>
            <a:ext cx="1308563" cy="400110"/>
          </a:xfrm>
          <a:prstGeom prst="rect">
            <a:avLst/>
          </a:prstGeom>
        </p:spPr>
        <p:txBody>
          <a:bodyPr wrap="none">
            <a:spAutoFit/>
          </a:bodyPr>
          <a:lstStyle/>
          <a:p>
            <a:pPr marL="0" lvl="2" algn="ctr"/>
            <a:r>
              <a:rPr lang="fr-FR" sz="2000" b="1" dirty="0"/>
              <a:t>Etanchéité</a:t>
            </a:r>
          </a:p>
        </p:txBody>
      </p:sp>
      <p:sp>
        <p:nvSpPr>
          <p:cNvPr id="8" name="ZoneTexte 7">
            <a:extLst>
              <a:ext uri="{FF2B5EF4-FFF2-40B4-BE49-F238E27FC236}">
                <a16:creationId xmlns:a16="http://schemas.microsoft.com/office/drawing/2014/main" id="{0C7F840B-1DCF-F4A3-4833-AB130A2A4085}"/>
              </a:ext>
            </a:extLst>
          </p:cNvPr>
          <p:cNvSpPr txBox="1"/>
          <p:nvPr/>
        </p:nvSpPr>
        <p:spPr>
          <a:xfrm>
            <a:off x="442840" y="1203564"/>
            <a:ext cx="6097836"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La zone pressurisée doit être étanche. </a:t>
            </a:r>
          </a:p>
          <a:p>
            <a:pPr marL="285750" lvl="0" indent="-285750" algn="just">
              <a:buFont typeface="Arial" panose="020B0604020202020204" pitchFamily="34" charset="0"/>
              <a:buChar char="•"/>
            </a:pPr>
            <a:endParaRPr lang="fr-FR" dirty="0"/>
          </a:p>
          <a:p>
            <a:pPr marL="285750" lvl="0" indent="-285750" algn="just">
              <a:buFont typeface="Arial" panose="020B0604020202020204" pitchFamily="34" charset="0"/>
              <a:buChar char="•"/>
            </a:pPr>
            <a:r>
              <a:rPr lang="fr-FR" dirty="0"/>
              <a:t>L’assemblage des panneaux</a:t>
            </a:r>
          </a:p>
          <a:p>
            <a:pPr marL="285750" lvl="0" indent="-285750" algn="just">
              <a:buFont typeface="Arial" panose="020B0604020202020204" pitchFamily="34" charset="0"/>
              <a:buChar char="•"/>
            </a:pPr>
            <a:r>
              <a:rPr lang="fr-FR" dirty="0"/>
              <a:t>la pose des rivets très ajustés, </a:t>
            </a:r>
          </a:p>
          <a:p>
            <a:pPr marL="285750" lvl="0" indent="-285750" algn="just">
              <a:buFont typeface="Arial" panose="020B0604020202020204" pitchFamily="34" charset="0"/>
              <a:buChar char="•"/>
            </a:pPr>
            <a:r>
              <a:rPr lang="fr-FR" dirty="0"/>
              <a:t>le passage des cloisons étanches pour les commandes</a:t>
            </a:r>
          </a:p>
          <a:p>
            <a:pPr marL="285750" lvl="0" indent="-285750" algn="just">
              <a:buFont typeface="Arial" panose="020B0604020202020204" pitchFamily="34" charset="0"/>
              <a:buChar char="•"/>
            </a:pPr>
            <a:r>
              <a:rPr lang="fr-FR" dirty="0"/>
              <a:t>les canalisations, les câbles électriques, </a:t>
            </a:r>
          </a:p>
          <a:p>
            <a:pPr marL="285750" lvl="0" indent="-285750" algn="just">
              <a:buFont typeface="Arial" panose="020B0604020202020204" pitchFamily="34" charset="0"/>
              <a:buChar char="•"/>
            </a:pPr>
            <a:r>
              <a:rPr lang="fr-FR" dirty="0"/>
              <a:t>les pare-brise, </a:t>
            </a:r>
          </a:p>
          <a:p>
            <a:pPr marL="285750" lvl="0" indent="-285750" algn="just">
              <a:buFont typeface="Arial" panose="020B0604020202020204" pitchFamily="34" charset="0"/>
              <a:buChar char="•"/>
            </a:pPr>
            <a:r>
              <a:rPr lang="fr-FR" dirty="0"/>
              <a:t>les hublots, les portes, </a:t>
            </a:r>
          </a:p>
          <a:p>
            <a:pPr lvl="0" algn="just"/>
            <a:r>
              <a:rPr lang="fr-FR" dirty="0"/>
              <a:t>font l’objet d’une attention particulière et nécessitent la mise en place de joints spécifiques à chaque poste qui assurent une bonne étanchéité, ainsi qu’une entière sécurité de fonctionnement.</a:t>
            </a:r>
          </a:p>
        </p:txBody>
      </p:sp>
    </p:spTree>
    <p:extLst>
      <p:ext uri="{BB962C8B-B14F-4D97-AF65-F5344CB8AC3E}">
        <p14:creationId xmlns:p14="http://schemas.microsoft.com/office/powerpoint/2010/main" val="947266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5F01DC-D409-4DF7-83D7-5280A2794DDE}"/>
              </a:ext>
            </a:extLst>
          </p:cNvPr>
          <p:cNvSpPr/>
          <p:nvPr/>
        </p:nvSpPr>
        <p:spPr>
          <a:xfrm>
            <a:off x="2404186" y="58939"/>
            <a:ext cx="7383624" cy="523220"/>
          </a:xfrm>
          <a:prstGeom prst="rect">
            <a:avLst/>
          </a:prstGeom>
        </p:spPr>
        <p:txBody>
          <a:bodyPr wrap="square">
            <a:spAutoFit/>
          </a:bodyPr>
          <a:lstStyle/>
          <a:p>
            <a:pPr marL="0" lvl="1" algn="ctr"/>
            <a:r>
              <a:rPr lang="fr-FR" sz="2800" b="1" dirty="0"/>
              <a:t>Etanchéité et Isolation thermique et acoustique</a:t>
            </a:r>
          </a:p>
        </p:txBody>
      </p:sp>
      <p:sp>
        <p:nvSpPr>
          <p:cNvPr id="5" name="Rectangle 4">
            <a:extLst>
              <a:ext uri="{FF2B5EF4-FFF2-40B4-BE49-F238E27FC236}">
                <a16:creationId xmlns:a16="http://schemas.microsoft.com/office/drawing/2014/main" id="{6B35A937-C067-446F-832D-E43BF855C6F1}"/>
              </a:ext>
            </a:extLst>
          </p:cNvPr>
          <p:cNvSpPr/>
          <p:nvPr/>
        </p:nvSpPr>
        <p:spPr>
          <a:xfrm>
            <a:off x="4048689" y="603727"/>
            <a:ext cx="3784754" cy="400110"/>
          </a:xfrm>
          <a:prstGeom prst="rect">
            <a:avLst/>
          </a:prstGeom>
        </p:spPr>
        <p:txBody>
          <a:bodyPr wrap="none">
            <a:spAutoFit/>
          </a:bodyPr>
          <a:lstStyle/>
          <a:p>
            <a:pPr marL="0" lvl="2"/>
            <a:r>
              <a:rPr lang="fr-FR" sz="2000" b="1" dirty="0"/>
              <a:t>Isolation thermique et acoustique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CEDB5FB-303A-48DA-8CBC-A53FDA9ACDB3}"/>
                  </a:ext>
                </a:extLst>
              </p:cNvPr>
              <p:cNvSpPr/>
              <p:nvPr/>
            </p:nvSpPr>
            <p:spPr>
              <a:xfrm>
                <a:off x="516292" y="1454859"/>
                <a:ext cx="11159412" cy="38913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 but de l’insonorisation d’un avion commercial est de diminuer le niveau du bruit à l’intérieur de la cabine,</a:t>
                </a:r>
              </a:p>
              <a:p>
                <a:pPr marL="285750" indent="-285750">
                  <a:lnSpc>
                    <a:spcPct val="150000"/>
                  </a:lnSpc>
                  <a:buFont typeface="Arial" panose="020B0604020202020204" pitchFamily="34" charset="0"/>
                  <a:buChar char="•"/>
                </a:pPr>
                <a:r>
                  <a:rPr lang="fr-FR" dirty="0"/>
                  <a:t>il existe des foyers de bruits et de vibrations très intenses situés à peu de distance  et liés mécaniquement au fuselage. On y arrive, dans une certaine mesure</a:t>
                </a:r>
              </a:p>
              <a:p>
                <a:pPr marL="742950" lvl="1" indent="-285750">
                  <a:lnSpc>
                    <a:spcPct val="150000"/>
                  </a:lnSpc>
                  <a:buFont typeface="Courier New" panose="02070309020205020404" pitchFamily="49" charset="0"/>
                  <a:buChar char="o"/>
                </a:pPr>
                <a:r>
                  <a:rPr lang="fr-FR" dirty="0"/>
                  <a:t>en agissant sur les sources de bruit </a:t>
                </a:r>
              </a:p>
              <a:p>
                <a:pPr marL="742950" lvl="1" indent="-285750">
                  <a:lnSpc>
                    <a:spcPct val="150000"/>
                  </a:lnSpc>
                  <a:buFont typeface="Courier New" panose="02070309020205020404" pitchFamily="49" charset="0"/>
                  <a:buChar char="o"/>
                </a:pPr>
                <a:r>
                  <a:rPr lang="fr-FR" dirty="0"/>
                  <a:t>en isolant la cabine.</a:t>
                </a:r>
              </a:p>
              <a:p>
                <a:pPr marL="285750" indent="-285750">
                  <a:lnSpc>
                    <a:spcPct val="150000"/>
                  </a:lnSpc>
                  <a:buFont typeface="Arial" panose="020B0604020202020204" pitchFamily="34" charset="0"/>
                  <a:buChar char="•"/>
                </a:pPr>
                <a:r>
                  <a:rPr lang="fr-FR" dirty="0"/>
                  <a:t>L’intensité d’un bruit se caractérise par son rapport en décibels </a:t>
                </a:r>
                <a:endParaRPr lang="de-DE"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𝑁</m:t>
                          </m:r>
                        </m:e>
                        <m:sub>
                          <m:r>
                            <a:rPr lang="fr-FR" i="1">
                              <a:latin typeface="Cambria Math" panose="02040503050406030204" pitchFamily="18" charset="0"/>
                            </a:rPr>
                            <m:t>𝑑𝑏</m:t>
                          </m:r>
                        </m:sub>
                      </m:sSub>
                      <m:r>
                        <a:rPr lang="fr-FR">
                          <a:latin typeface="Cambria Math" panose="02040503050406030204" pitchFamily="18" charset="0"/>
                        </a:rPr>
                        <m:t> = 10 </m:t>
                      </m:r>
                      <m:sSub>
                        <m:sSubPr>
                          <m:ctrlPr>
                            <a:rPr lang="fr-FR" i="1">
                              <a:latin typeface="Cambria Math" panose="02040503050406030204" pitchFamily="18" charset="0"/>
                            </a:rPr>
                          </m:ctrlPr>
                        </m:sSubPr>
                        <m:e>
                          <m:r>
                            <a:rPr lang="fr-FR" i="1">
                              <a:latin typeface="Cambria Math" panose="02040503050406030204" pitchFamily="18" charset="0"/>
                            </a:rPr>
                            <m:t>𝑙𝑜𝑔</m:t>
                          </m:r>
                        </m:e>
                        <m:sub>
                          <m:r>
                            <a:rPr lang="fr-FR">
                              <a:latin typeface="Cambria Math" panose="02040503050406030204" pitchFamily="18" charset="0"/>
                            </a:rPr>
                            <m:t>10</m:t>
                          </m:r>
                        </m:sub>
                      </m:sSub>
                      <m:r>
                        <a:rPr lang="fr-FR">
                          <a:latin typeface="Cambria Math" panose="02040503050406030204" pitchFamily="18" charset="0"/>
                        </a:rPr>
                        <m:t> </m:t>
                      </m:r>
                      <m:d>
                        <m:dPr>
                          <m:ctrlPr>
                            <a:rPr lang="fr-FR" i="1">
                              <a:latin typeface="Cambria Math" panose="02040503050406030204" pitchFamily="18" charset="0"/>
                            </a:rPr>
                          </m:ctrlPr>
                        </m:dPr>
                        <m:e>
                          <m:f>
                            <m:fPr>
                              <m:ctrlPr>
                                <a:rPr lang="fr-FR" i="1">
                                  <a:latin typeface="Cambria Math" panose="02040503050406030204" pitchFamily="18" charset="0"/>
                                </a:rPr>
                              </m:ctrlPr>
                            </m:fPr>
                            <m:num>
                              <m:r>
                                <a:rPr lang="fr-FR" i="1">
                                  <a:latin typeface="Cambria Math" panose="02040503050406030204" pitchFamily="18" charset="0"/>
                                </a:rPr>
                                <m:t>𝐸𝑛𝑒𝑟𝑔𝑖𝑒</m:t>
                              </m:r>
                              <m:r>
                                <a:rPr lang="fr-FR">
                                  <a:latin typeface="Cambria Math" panose="02040503050406030204" pitchFamily="18" charset="0"/>
                                </a:rPr>
                                <m:t> </m:t>
                              </m:r>
                              <m:r>
                                <a:rPr lang="fr-FR" i="1">
                                  <a:latin typeface="Cambria Math" panose="02040503050406030204" pitchFamily="18" charset="0"/>
                                </a:rPr>
                                <m:t>𝑑𝑢</m:t>
                              </m:r>
                              <m:r>
                                <a:rPr lang="fr-FR">
                                  <a:latin typeface="Cambria Math" panose="02040503050406030204" pitchFamily="18" charset="0"/>
                                </a:rPr>
                                <m:t> </m:t>
                              </m:r>
                              <m:r>
                                <a:rPr lang="fr-FR" i="1">
                                  <a:latin typeface="Cambria Math" panose="02040503050406030204" pitchFamily="18" charset="0"/>
                                </a:rPr>
                                <m:t>𝑏𝑟𝑢𝑖𝑡</m:t>
                              </m:r>
                              <m:r>
                                <a:rPr lang="fr-FR">
                                  <a:latin typeface="Cambria Math" panose="02040503050406030204" pitchFamily="18" charset="0"/>
                                </a:rPr>
                                <m:t> à é</m:t>
                              </m:r>
                              <m:r>
                                <a:rPr lang="fr-FR" i="1">
                                  <a:latin typeface="Cambria Math" panose="02040503050406030204" pitchFamily="18" charset="0"/>
                                </a:rPr>
                                <m:t>𝑡𝑢𝑑𝑖𝑒𝑟</m:t>
                              </m:r>
                            </m:num>
                            <m:den>
                              <m:r>
                                <m:rPr>
                                  <m:sty m:val="p"/>
                                </m:rPr>
                                <a:rPr lang="fr-FR">
                                  <a:latin typeface="Cambria Math" panose="02040503050406030204" pitchFamily="18" charset="0"/>
                                </a:rPr>
                                <m:t>Energie</m:t>
                              </m:r>
                              <m:r>
                                <a:rPr lang="fr-FR">
                                  <a:latin typeface="Cambria Math" panose="02040503050406030204" pitchFamily="18" charset="0"/>
                                </a:rPr>
                                <m:t> </m:t>
                              </m:r>
                              <m:r>
                                <m:rPr>
                                  <m:sty m:val="p"/>
                                </m:rPr>
                                <a:rPr lang="fr-FR">
                                  <a:latin typeface="Cambria Math" panose="02040503050406030204" pitchFamily="18" charset="0"/>
                                </a:rPr>
                                <m:t>du</m:t>
                              </m:r>
                              <m:r>
                                <a:rPr lang="fr-FR">
                                  <a:latin typeface="Cambria Math" panose="02040503050406030204" pitchFamily="18" charset="0"/>
                                </a:rPr>
                                <m:t> </m:t>
                              </m:r>
                              <m:r>
                                <m:rPr>
                                  <m:sty m:val="p"/>
                                </m:rPr>
                                <a:rPr lang="fr-FR">
                                  <a:latin typeface="Cambria Math" panose="02040503050406030204" pitchFamily="18" charset="0"/>
                                </a:rPr>
                                <m:t>bruit</m:t>
                              </m:r>
                              <m:r>
                                <a:rPr lang="fr-FR">
                                  <a:latin typeface="Cambria Math" panose="02040503050406030204" pitchFamily="18" charset="0"/>
                                </a:rPr>
                                <m:t> </m:t>
                              </m:r>
                              <m:r>
                                <m:rPr>
                                  <m:sty m:val="p"/>
                                </m:rPr>
                                <a:rPr lang="fr-FR">
                                  <a:latin typeface="Cambria Math" panose="02040503050406030204" pitchFamily="18" charset="0"/>
                                </a:rPr>
                                <m:t>de</m:t>
                              </m:r>
                              <m:r>
                                <a:rPr lang="fr-FR">
                                  <a:latin typeface="Cambria Math" panose="02040503050406030204" pitchFamily="18" charset="0"/>
                                </a:rPr>
                                <m:t> </m:t>
                              </m:r>
                              <m:r>
                                <m:rPr>
                                  <m:sty m:val="p"/>
                                </m:rPr>
                                <a:rPr lang="fr-FR">
                                  <a:latin typeface="Cambria Math" panose="02040503050406030204" pitchFamily="18" charset="0"/>
                                </a:rPr>
                                <m:t>base</m:t>
                              </m:r>
                            </m:den>
                          </m:f>
                        </m:e>
                      </m:d>
                    </m:oMath>
                  </m:oMathPara>
                </a14:m>
                <a:endParaRPr lang="fr-FR" dirty="0"/>
              </a:p>
              <a:p>
                <a:pPr>
                  <a:lnSpc>
                    <a:spcPct val="150000"/>
                  </a:lnSpc>
                </a:pPr>
                <a:r>
                  <a:rPr lang="fr-FR" dirty="0"/>
                  <a:t>Le bruit choisi comme base correspond à une variation de pression de 1 millibar.</a:t>
                </a:r>
              </a:p>
            </p:txBody>
          </p:sp>
        </mc:Choice>
        <mc:Fallback xmlns="">
          <p:sp>
            <p:nvSpPr>
              <p:cNvPr id="6" name="Rectangle 5">
                <a:extLst>
                  <a:ext uri="{FF2B5EF4-FFF2-40B4-BE49-F238E27FC236}">
                    <a16:creationId xmlns:a16="http://schemas.microsoft.com/office/drawing/2014/main" id="{4CEDB5FB-303A-48DA-8CBC-A53FDA9ACDB3}"/>
                  </a:ext>
                </a:extLst>
              </p:cNvPr>
              <p:cNvSpPr>
                <a:spLocks noRot="1" noChangeAspect="1" noMove="1" noResize="1" noEditPoints="1" noAdjustHandles="1" noChangeArrowheads="1" noChangeShapeType="1" noTextEdit="1"/>
              </p:cNvSpPr>
              <p:nvPr/>
            </p:nvSpPr>
            <p:spPr>
              <a:xfrm>
                <a:off x="516292" y="1454859"/>
                <a:ext cx="11159412" cy="3891386"/>
              </a:xfrm>
              <a:prstGeom prst="rect">
                <a:avLst/>
              </a:prstGeom>
              <a:blipFill>
                <a:blip r:embed="rId3"/>
                <a:stretch>
                  <a:fillRect l="-437" b="-1406"/>
                </a:stretch>
              </a:blipFill>
            </p:spPr>
            <p:txBody>
              <a:bodyPr/>
              <a:lstStyle/>
              <a:p>
                <a:r>
                  <a:rPr lang="fr-FR">
                    <a:noFill/>
                  </a:rPr>
                  <a:t> </a:t>
                </a:r>
              </a:p>
            </p:txBody>
          </p:sp>
        </mc:Fallback>
      </mc:AlternateContent>
    </p:spTree>
    <p:extLst>
      <p:ext uri="{BB962C8B-B14F-4D97-AF65-F5344CB8AC3E}">
        <p14:creationId xmlns:p14="http://schemas.microsoft.com/office/powerpoint/2010/main" val="1577115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5F01DC-D409-4DF7-83D7-5280A2794DDE}"/>
              </a:ext>
            </a:extLst>
          </p:cNvPr>
          <p:cNvSpPr/>
          <p:nvPr/>
        </p:nvSpPr>
        <p:spPr>
          <a:xfrm>
            <a:off x="2404186" y="58939"/>
            <a:ext cx="7383624" cy="523220"/>
          </a:xfrm>
          <a:prstGeom prst="rect">
            <a:avLst/>
          </a:prstGeom>
        </p:spPr>
        <p:txBody>
          <a:bodyPr wrap="square">
            <a:spAutoFit/>
          </a:bodyPr>
          <a:lstStyle/>
          <a:p>
            <a:pPr marL="0" lvl="1" algn="ctr"/>
            <a:r>
              <a:rPr lang="fr-FR" sz="2800" b="1" dirty="0"/>
              <a:t>Etanchéité et Isolation thermique et acoustique</a:t>
            </a:r>
          </a:p>
        </p:txBody>
      </p:sp>
      <p:sp>
        <p:nvSpPr>
          <p:cNvPr id="5" name="Rectangle 4">
            <a:extLst>
              <a:ext uri="{FF2B5EF4-FFF2-40B4-BE49-F238E27FC236}">
                <a16:creationId xmlns:a16="http://schemas.microsoft.com/office/drawing/2014/main" id="{6B35A937-C067-446F-832D-E43BF855C6F1}"/>
              </a:ext>
            </a:extLst>
          </p:cNvPr>
          <p:cNvSpPr/>
          <p:nvPr/>
        </p:nvSpPr>
        <p:spPr>
          <a:xfrm>
            <a:off x="4048689" y="603727"/>
            <a:ext cx="3784754" cy="400110"/>
          </a:xfrm>
          <a:prstGeom prst="rect">
            <a:avLst/>
          </a:prstGeom>
        </p:spPr>
        <p:txBody>
          <a:bodyPr wrap="none">
            <a:spAutoFit/>
          </a:bodyPr>
          <a:lstStyle/>
          <a:p>
            <a:pPr marL="0" lvl="2"/>
            <a:r>
              <a:rPr lang="fr-FR" sz="2000" b="1" dirty="0"/>
              <a:t>Isolation thermique et acoustique</a:t>
            </a:r>
          </a:p>
        </p:txBody>
      </p:sp>
      <p:sp>
        <p:nvSpPr>
          <p:cNvPr id="2" name="Rectangle 1">
            <a:extLst>
              <a:ext uri="{FF2B5EF4-FFF2-40B4-BE49-F238E27FC236}">
                <a16:creationId xmlns:a16="http://schemas.microsoft.com/office/drawing/2014/main" id="{B83C0C28-54C8-454E-9051-60FCE15346CB}"/>
              </a:ext>
            </a:extLst>
          </p:cNvPr>
          <p:cNvSpPr/>
          <p:nvPr/>
        </p:nvSpPr>
        <p:spPr>
          <a:xfrm>
            <a:off x="597159" y="1859340"/>
            <a:ext cx="10804849"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Les sons ne sont pas également audibles quelle que soit la fréquence. </a:t>
            </a:r>
          </a:p>
          <a:p>
            <a:pPr>
              <a:lnSpc>
                <a:spcPct val="150000"/>
              </a:lnSpc>
            </a:pPr>
            <a:r>
              <a:rPr lang="fr-FR" dirty="0"/>
              <a:t>En dessous d’un certain niveau variable avec la fréquence et exprimé en décibels : 30, on n’entend rien ; </a:t>
            </a:r>
          </a:p>
          <a:p>
            <a:pPr>
              <a:lnSpc>
                <a:spcPct val="150000"/>
              </a:lnSpc>
            </a:pPr>
            <a:r>
              <a:rPr lang="fr-FR" dirty="0"/>
              <a:t>au-dessus d’un certain niveau : 120 </a:t>
            </a:r>
            <a:r>
              <a:rPr lang="fr-FR" dirty="0" err="1"/>
              <a:t>db</a:t>
            </a:r>
            <a:r>
              <a:rPr lang="fr-FR" dirty="0"/>
              <a:t>, on n’a plus la sensation du son, mais seulement une douleur (sensation de pointe dans les oreilles).</a:t>
            </a:r>
          </a:p>
          <a:p>
            <a:pPr>
              <a:lnSpc>
                <a:spcPct val="150000"/>
              </a:lnSpc>
            </a:pPr>
            <a:r>
              <a:rPr lang="fr-FR" dirty="0"/>
              <a:t>L’intensité du bruit dans une cabine pressurisée doit être de l’ordre de 50 </a:t>
            </a:r>
            <a:r>
              <a:rPr lang="fr-FR" dirty="0" err="1"/>
              <a:t>db</a:t>
            </a:r>
            <a:r>
              <a:rPr lang="fr-FR" dirty="0"/>
              <a:t>.</a:t>
            </a:r>
          </a:p>
          <a:p>
            <a:pPr>
              <a:lnSpc>
                <a:spcPct val="150000"/>
              </a:lnSpc>
            </a:pPr>
            <a:r>
              <a:rPr lang="fr-FR" dirty="0"/>
              <a:t> </a:t>
            </a:r>
          </a:p>
        </p:txBody>
      </p:sp>
    </p:spTree>
    <p:extLst>
      <p:ext uri="{BB962C8B-B14F-4D97-AF65-F5344CB8AC3E}">
        <p14:creationId xmlns:p14="http://schemas.microsoft.com/office/powerpoint/2010/main" val="2395879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A7FE3-4617-421C-ACE8-430555AFCF13}"/>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4" name="Rectangle 3">
            <a:extLst>
              <a:ext uri="{FF2B5EF4-FFF2-40B4-BE49-F238E27FC236}">
                <a16:creationId xmlns:a16="http://schemas.microsoft.com/office/drawing/2014/main" id="{1C445E26-34F9-45ED-9647-DB9F0573A2CC}"/>
              </a:ext>
            </a:extLst>
          </p:cNvPr>
          <p:cNvSpPr/>
          <p:nvPr/>
        </p:nvSpPr>
        <p:spPr>
          <a:xfrm>
            <a:off x="4519350" y="565893"/>
            <a:ext cx="3153299" cy="461665"/>
          </a:xfrm>
          <a:prstGeom prst="rect">
            <a:avLst/>
          </a:prstGeom>
        </p:spPr>
        <p:txBody>
          <a:bodyPr wrap="none">
            <a:spAutoFit/>
          </a:bodyPr>
          <a:lstStyle/>
          <a:p>
            <a:r>
              <a:rPr lang="fr-FR" sz="2400" b="1" dirty="0"/>
              <a:t>Efforts appliqués au sol</a:t>
            </a:r>
            <a:endParaRPr lang="fr-FR" sz="2400" dirty="0"/>
          </a:p>
        </p:txBody>
      </p:sp>
      <p:pic>
        <p:nvPicPr>
          <p:cNvPr id="7" name="Espace réservé du contenu 6">
            <a:extLst>
              <a:ext uri="{FF2B5EF4-FFF2-40B4-BE49-F238E27FC236}">
                <a16:creationId xmlns:a16="http://schemas.microsoft.com/office/drawing/2014/main" id="{3E6C2CD2-199B-40AF-BAA6-0BB377D5C12D}"/>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928681" y="1666097"/>
            <a:ext cx="3766778" cy="4351338"/>
          </a:xfrm>
          <a:prstGeom prst="rect">
            <a:avLst/>
          </a:prstGeom>
          <a:noFill/>
          <a:ln w="19050">
            <a:solidFill>
              <a:schemeClr val="tx1"/>
            </a:solidFill>
          </a:ln>
        </p:spPr>
      </p:pic>
      <p:sp>
        <p:nvSpPr>
          <p:cNvPr id="9" name="Rectangle 8">
            <a:extLst>
              <a:ext uri="{FF2B5EF4-FFF2-40B4-BE49-F238E27FC236}">
                <a16:creationId xmlns:a16="http://schemas.microsoft.com/office/drawing/2014/main" id="{DBC7BB75-9301-4F99-94F1-264FBD16D01B}"/>
              </a:ext>
            </a:extLst>
          </p:cNvPr>
          <p:cNvSpPr/>
          <p:nvPr/>
        </p:nvSpPr>
        <p:spPr>
          <a:xfrm>
            <a:off x="322054" y="1856607"/>
            <a:ext cx="7350595"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 forces induisent dans chaque section </a:t>
            </a:r>
          </a:p>
          <a:p>
            <a:pPr marL="342900" indent="-342900">
              <a:buFont typeface="Wingdings" panose="05000000000000000000" pitchFamily="2" charset="2"/>
              <a:buChar char="Ø"/>
            </a:pPr>
            <a:r>
              <a:rPr lang="fr-FR" dirty="0"/>
              <a:t>un effort tranchant </a:t>
            </a:r>
            <a:r>
              <a:rPr lang="fr-FR" dirty="0" err="1"/>
              <a:t>Tz</a:t>
            </a:r>
            <a:r>
              <a:rPr lang="fr-FR" dirty="0"/>
              <a:t>, </a:t>
            </a:r>
          </a:p>
          <a:p>
            <a:pPr marL="285750" indent="-285750">
              <a:buFont typeface="Arial" panose="020B0604020202020204" pitchFamily="34" charset="0"/>
              <a:buChar char="•"/>
            </a:pPr>
            <a:r>
              <a:rPr lang="fr-FR" dirty="0"/>
              <a:t>qui change de signe à l’aplomb des atterrisseurs (réaction) </a:t>
            </a:r>
          </a:p>
          <a:p>
            <a:pPr marL="285750" indent="-285750">
              <a:buFont typeface="Arial" panose="020B0604020202020204" pitchFamily="34" charset="0"/>
              <a:buChar char="•"/>
            </a:pPr>
            <a:r>
              <a:rPr lang="fr-FR" dirty="0"/>
              <a:t>qui provoque une contrainte de cisaillement;</a:t>
            </a:r>
          </a:p>
          <a:p>
            <a:r>
              <a:rPr lang="fr-FR" dirty="0"/>
              <a:t> </a:t>
            </a:r>
          </a:p>
          <a:p>
            <a:pPr marL="342900" indent="-342900">
              <a:buFont typeface="Wingdings" panose="05000000000000000000" pitchFamily="2" charset="2"/>
              <a:buChar char="Ø"/>
            </a:pPr>
            <a:r>
              <a:rPr lang="fr-FR" dirty="0"/>
              <a:t>un moment de flexion </a:t>
            </a:r>
            <a:r>
              <a:rPr lang="fr-FR" dirty="0" err="1"/>
              <a:t>M</a:t>
            </a:r>
            <a:r>
              <a:rPr lang="fr-FR" baseline="-25000" dirty="0" err="1"/>
              <a:t>y</a:t>
            </a:r>
            <a:r>
              <a:rPr lang="fr-FR" dirty="0"/>
              <a:t> qui provoque des contraintes de</a:t>
            </a:r>
          </a:p>
          <a:p>
            <a:pPr marL="719138" indent="-268288">
              <a:buFont typeface="Arial" panose="020B0604020202020204" pitchFamily="34" charset="0"/>
              <a:buChar char="•"/>
            </a:pPr>
            <a:r>
              <a:rPr lang="fr-FR" dirty="0"/>
              <a:t> traction : </a:t>
            </a:r>
          </a:p>
          <a:p>
            <a:pPr lvl="2"/>
            <a:r>
              <a:rPr lang="fr-FR" dirty="0"/>
              <a:t>- partie inférieure entre les deux trains ;</a:t>
            </a:r>
          </a:p>
          <a:p>
            <a:pPr lvl="2"/>
            <a:r>
              <a:rPr lang="fr-FR" dirty="0"/>
              <a:t>- partie supérieure à l’arrière des trains principaux ; </a:t>
            </a:r>
          </a:p>
          <a:p>
            <a:pPr lvl="2"/>
            <a:r>
              <a:rPr lang="fr-FR" dirty="0"/>
              <a:t>- partie supérieure en avant du train avant.</a:t>
            </a:r>
          </a:p>
          <a:p>
            <a:pPr marL="742950" lvl="1" indent="-285750">
              <a:buFont typeface="Arial" panose="020B0604020202020204" pitchFamily="34" charset="0"/>
              <a:buChar char="•"/>
            </a:pPr>
            <a:r>
              <a:rPr lang="fr-FR" dirty="0"/>
              <a:t>compression :</a:t>
            </a:r>
          </a:p>
          <a:p>
            <a:pPr lvl="2"/>
            <a:r>
              <a:rPr lang="fr-FR" dirty="0"/>
              <a:t>- partie inférieure à l’arrière des trains principaux ;</a:t>
            </a:r>
          </a:p>
          <a:p>
            <a:pPr lvl="2"/>
            <a:r>
              <a:rPr lang="fr-FR" dirty="0"/>
              <a:t>- partie supérieure entre les deux trains,</a:t>
            </a:r>
          </a:p>
          <a:p>
            <a:pPr lvl="2"/>
            <a:r>
              <a:rPr lang="fr-FR" dirty="0"/>
              <a:t>- partie inférieure en avant du train avant,</a:t>
            </a:r>
          </a:p>
        </p:txBody>
      </p:sp>
    </p:spTree>
    <p:extLst>
      <p:ext uri="{BB962C8B-B14F-4D97-AF65-F5344CB8AC3E}">
        <p14:creationId xmlns:p14="http://schemas.microsoft.com/office/powerpoint/2010/main" val="3277341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5F01DC-D409-4DF7-83D7-5280A2794DDE}"/>
              </a:ext>
            </a:extLst>
          </p:cNvPr>
          <p:cNvSpPr/>
          <p:nvPr/>
        </p:nvSpPr>
        <p:spPr>
          <a:xfrm>
            <a:off x="2404186" y="58939"/>
            <a:ext cx="7383624" cy="523220"/>
          </a:xfrm>
          <a:prstGeom prst="rect">
            <a:avLst/>
          </a:prstGeom>
        </p:spPr>
        <p:txBody>
          <a:bodyPr wrap="square">
            <a:spAutoFit/>
          </a:bodyPr>
          <a:lstStyle/>
          <a:p>
            <a:pPr marL="0" lvl="1" algn="ctr"/>
            <a:r>
              <a:rPr lang="fr-FR" sz="2800" b="1" dirty="0"/>
              <a:t>Etanchéité et Isolation thermique et acoustique</a:t>
            </a:r>
          </a:p>
        </p:txBody>
      </p:sp>
      <p:sp>
        <p:nvSpPr>
          <p:cNvPr id="5" name="Rectangle 4">
            <a:extLst>
              <a:ext uri="{FF2B5EF4-FFF2-40B4-BE49-F238E27FC236}">
                <a16:creationId xmlns:a16="http://schemas.microsoft.com/office/drawing/2014/main" id="{6B35A937-C067-446F-832D-E43BF855C6F1}"/>
              </a:ext>
            </a:extLst>
          </p:cNvPr>
          <p:cNvSpPr/>
          <p:nvPr/>
        </p:nvSpPr>
        <p:spPr>
          <a:xfrm>
            <a:off x="4048689" y="603727"/>
            <a:ext cx="3784754" cy="400110"/>
          </a:xfrm>
          <a:prstGeom prst="rect">
            <a:avLst/>
          </a:prstGeom>
        </p:spPr>
        <p:txBody>
          <a:bodyPr wrap="none">
            <a:spAutoFit/>
          </a:bodyPr>
          <a:lstStyle/>
          <a:p>
            <a:pPr marL="0" lvl="2"/>
            <a:r>
              <a:rPr lang="fr-FR" sz="2000" b="1" dirty="0"/>
              <a:t>Isolation thermique et acoustique</a:t>
            </a:r>
          </a:p>
        </p:txBody>
      </p:sp>
      <p:sp>
        <p:nvSpPr>
          <p:cNvPr id="3" name="Rectangle 2">
            <a:extLst>
              <a:ext uri="{FF2B5EF4-FFF2-40B4-BE49-F238E27FC236}">
                <a16:creationId xmlns:a16="http://schemas.microsoft.com/office/drawing/2014/main" id="{8BCA49A6-D542-4EE3-B2EE-17D75F4F03F3}"/>
              </a:ext>
            </a:extLst>
          </p:cNvPr>
          <p:cNvSpPr/>
          <p:nvPr/>
        </p:nvSpPr>
        <p:spPr>
          <a:xfrm>
            <a:off x="649995" y="1538286"/>
            <a:ext cx="9672810"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L’atténuation du bruit de revêtement est obtenue par des matelas de « laine de verre microlite AA » fixés par des filets et des crochets sur les panneaux intérieurs de la cabine.</a:t>
            </a:r>
          </a:p>
          <a:p>
            <a:pPr>
              <a:lnSpc>
                <a:spcPct val="150000"/>
              </a:lnSpc>
            </a:pPr>
            <a:r>
              <a:rPr lang="fr-FR" dirty="0"/>
              <a:t> canalisations de conditionnement d’air constituent de longs tuyaux d’orgue prêts à résonner; ils sont isolés par de la laine de verre « </a:t>
            </a:r>
            <a:r>
              <a:rPr lang="fr-FR" dirty="0" err="1"/>
              <a:t>unbonded</a:t>
            </a:r>
            <a:r>
              <a:rPr lang="fr-FR" dirty="0"/>
              <a:t> B </a:t>
            </a:r>
            <a:r>
              <a:rPr lang="fr-FR" dirty="0" err="1"/>
              <a:t>fiber</a:t>
            </a:r>
            <a:r>
              <a:rPr lang="fr-FR" dirty="0"/>
              <a:t> </a:t>
            </a:r>
            <a:r>
              <a:rPr lang="fr-FR" dirty="0" err="1"/>
              <a:t>batt</a:t>
            </a:r>
            <a:r>
              <a:rPr lang="fr-FR" dirty="0"/>
              <a:t> ».</a:t>
            </a:r>
          </a:p>
        </p:txBody>
      </p:sp>
    </p:spTree>
    <p:extLst>
      <p:ext uri="{BB962C8B-B14F-4D97-AF65-F5344CB8AC3E}">
        <p14:creationId xmlns:p14="http://schemas.microsoft.com/office/powerpoint/2010/main" val="5460171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5F01DC-D409-4DF7-83D7-5280A2794DDE}"/>
              </a:ext>
            </a:extLst>
          </p:cNvPr>
          <p:cNvSpPr/>
          <p:nvPr/>
        </p:nvSpPr>
        <p:spPr>
          <a:xfrm>
            <a:off x="2404186" y="58939"/>
            <a:ext cx="7383624" cy="523220"/>
          </a:xfrm>
          <a:prstGeom prst="rect">
            <a:avLst/>
          </a:prstGeom>
        </p:spPr>
        <p:txBody>
          <a:bodyPr wrap="square">
            <a:spAutoFit/>
          </a:bodyPr>
          <a:lstStyle/>
          <a:p>
            <a:pPr marL="0" lvl="1" algn="ctr"/>
            <a:r>
              <a:rPr lang="fr-FR" sz="2800" b="1" dirty="0"/>
              <a:t>Etanchéité et Isolation thermique et acoustique</a:t>
            </a:r>
          </a:p>
        </p:txBody>
      </p:sp>
      <p:sp>
        <p:nvSpPr>
          <p:cNvPr id="5" name="Rectangle 4">
            <a:extLst>
              <a:ext uri="{FF2B5EF4-FFF2-40B4-BE49-F238E27FC236}">
                <a16:creationId xmlns:a16="http://schemas.microsoft.com/office/drawing/2014/main" id="{6B35A937-C067-446F-832D-E43BF855C6F1}"/>
              </a:ext>
            </a:extLst>
          </p:cNvPr>
          <p:cNvSpPr/>
          <p:nvPr/>
        </p:nvSpPr>
        <p:spPr>
          <a:xfrm>
            <a:off x="4048689" y="603727"/>
            <a:ext cx="3784754" cy="400110"/>
          </a:xfrm>
          <a:prstGeom prst="rect">
            <a:avLst/>
          </a:prstGeom>
        </p:spPr>
        <p:txBody>
          <a:bodyPr wrap="none">
            <a:spAutoFit/>
          </a:bodyPr>
          <a:lstStyle/>
          <a:p>
            <a:pPr marL="0" lvl="2"/>
            <a:r>
              <a:rPr lang="fr-FR" sz="2000" b="1" dirty="0"/>
              <a:t>Isolation thermique et acoustique</a:t>
            </a:r>
          </a:p>
        </p:txBody>
      </p:sp>
      <p:sp>
        <p:nvSpPr>
          <p:cNvPr id="2" name="Rectangle 1">
            <a:extLst>
              <a:ext uri="{FF2B5EF4-FFF2-40B4-BE49-F238E27FC236}">
                <a16:creationId xmlns:a16="http://schemas.microsoft.com/office/drawing/2014/main" id="{2DB03D77-4219-4829-B50E-A21C811D4E1E}"/>
              </a:ext>
            </a:extLst>
          </p:cNvPr>
          <p:cNvSpPr/>
          <p:nvPr/>
        </p:nvSpPr>
        <p:spPr>
          <a:xfrm>
            <a:off x="385663" y="1637231"/>
            <a:ext cx="11420670" cy="42043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Laine de verre microlite AA :</a:t>
            </a:r>
          </a:p>
          <a:p>
            <a:pPr>
              <a:lnSpc>
                <a:spcPct val="150000"/>
              </a:lnSpc>
            </a:pPr>
            <a:r>
              <a:rPr lang="fr-FR" dirty="0"/>
              <a:t>C’est un matériau composé de </a:t>
            </a:r>
            <a:r>
              <a:rPr lang="fr-FR" b="1" dirty="0"/>
              <a:t>fibres de verre </a:t>
            </a:r>
            <a:r>
              <a:rPr lang="fr-FR" dirty="0"/>
              <a:t>d’épaisseur moyenne de 1 micron, imprégné de</a:t>
            </a:r>
            <a:r>
              <a:rPr lang="fr-FR" b="1" dirty="0"/>
              <a:t> 15 à 30 % de résine </a:t>
            </a:r>
            <a:r>
              <a:rPr lang="fr-FR" dirty="0"/>
              <a:t>phénolique et traité contre l’absorption de l’eau, ce qui lui confère une qualité hydrophobique (livré en panneau).</a:t>
            </a:r>
          </a:p>
          <a:p>
            <a:pPr marL="285750" lvl="0" indent="-285750">
              <a:lnSpc>
                <a:spcPct val="150000"/>
              </a:lnSpc>
              <a:buFont typeface="Arial" panose="020B0604020202020204" pitchFamily="34" charset="0"/>
              <a:buChar char="•"/>
            </a:pPr>
            <a:r>
              <a:rPr lang="fr-FR" dirty="0"/>
              <a:t>température d’utilisation : inférieure à 180°C ;</a:t>
            </a:r>
          </a:p>
          <a:p>
            <a:pPr marL="285750" lvl="0" indent="-285750">
              <a:lnSpc>
                <a:spcPct val="150000"/>
              </a:lnSpc>
              <a:buFont typeface="Arial" panose="020B0604020202020204" pitchFamily="34" charset="0"/>
              <a:buChar char="•"/>
            </a:pPr>
            <a:r>
              <a:rPr lang="fr-FR" dirty="0"/>
              <a:t>couleur jaune;</a:t>
            </a:r>
          </a:p>
          <a:p>
            <a:pPr marL="285750" lvl="0" indent="-285750">
              <a:lnSpc>
                <a:spcPct val="150000"/>
              </a:lnSpc>
              <a:buFont typeface="Arial" panose="020B0604020202020204" pitchFamily="34" charset="0"/>
              <a:buChar char="•"/>
            </a:pPr>
            <a:r>
              <a:rPr lang="fr-FR" dirty="0"/>
              <a:t>masse spécifique 9,6 kg/m3 ;</a:t>
            </a:r>
          </a:p>
          <a:p>
            <a:pPr marL="285750" lvl="0" indent="-285750">
              <a:lnSpc>
                <a:spcPct val="150000"/>
              </a:lnSpc>
              <a:buFont typeface="Arial" panose="020B0604020202020204" pitchFamily="34" charset="0"/>
              <a:buChar char="•"/>
            </a:pPr>
            <a:r>
              <a:rPr lang="fr-FR" dirty="0"/>
              <a:t>matériau </a:t>
            </a:r>
            <a:r>
              <a:rPr lang="fr-FR" dirty="0" err="1"/>
              <a:t>auto-extinguible</a:t>
            </a:r>
            <a:r>
              <a:rPr lang="fr-FR" dirty="0"/>
              <a:t> ;</a:t>
            </a:r>
          </a:p>
          <a:p>
            <a:pPr marL="285750" lvl="0" indent="-285750">
              <a:lnSpc>
                <a:spcPct val="150000"/>
              </a:lnSpc>
              <a:buFont typeface="Arial" panose="020B0604020202020204" pitchFamily="34" charset="0"/>
              <a:buChar char="•"/>
            </a:pPr>
            <a:r>
              <a:rPr lang="fr-FR" dirty="0"/>
              <a:t>ne doit pas être utilisé dans les zones de fortes vibrations ;</a:t>
            </a:r>
          </a:p>
          <a:p>
            <a:pPr marL="285750" lvl="0" indent="-285750">
              <a:lnSpc>
                <a:spcPct val="150000"/>
              </a:lnSpc>
              <a:buFont typeface="Arial" panose="020B0604020202020204" pitchFamily="34" charset="0"/>
              <a:buChar char="•"/>
            </a:pPr>
            <a:r>
              <a:rPr lang="fr-FR" dirty="0"/>
              <a:t>n’est pas corrosif au contact de l’acier et de l’aluminium ;</a:t>
            </a:r>
          </a:p>
          <a:p>
            <a:pPr marL="285750" lvl="0" indent="-285750">
              <a:lnSpc>
                <a:spcPct val="150000"/>
              </a:lnSpc>
              <a:buFont typeface="Arial" panose="020B0604020202020204" pitchFamily="34" charset="0"/>
              <a:buChar char="•"/>
            </a:pPr>
            <a:r>
              <a:rPr lang="fr-FR" dirty="0"/>
              <a:t>imputrescible</a:t>
            </a:r>
          </a:p>
        </p:txBody>
      </p:sp>
    </p:spTree>
    <p:extLst>
      <p:ext uri="{BB962C8B-B14F-4D97-AF65-F5344CB8AC3E}">
        <p14:creationId xmlns:p14="http://schemas.microsoft.com/office/powerpoint/2010/main" val="3696292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5F01DC-D409-4DF7-83D7-5280A2794DDE}"/>
              </a:ext>
            </a:extLst>
          </p:cNvPr>
          <p:cNvSpPr/>
          <p:nvPr/>
        </p:nvSpPr>
        <p:spPr>
          <a:xfrm>
            <a:off x="2404186" y="58939"/>
            <a:ext cx="7383624" cy="523220"/>
          </a:xfrm>
          <a:prstGeom prst="rect">
            <a:avLst/>
          </a:prstGeom>
        </p:spPr>
        <p:txBody>
          <a:bodyPr wrap="square">
            <a:spAutoFit/>
          </a:bodyPr>
          <a:lstStyle/>
          <a:p>
            <a:pPr marL="0" lvl="1" algn="ctr"/>
            <a:r>
              <a:rPr lang="fr-FR" sz="2800" b="1" dirty="0"/>
              <a:t>Etanchéité et Isolation thermique et acoustique</a:t>
            </a:r>
          </a:p>
        </p:txBody>
      </p:sp>
      <p:sp>
        <p:nvSpPr>
          <p:cNvPr id="5" name="Rectangle 4">
            <a:extLst>
              <a:ext uri="{FF2B5EF4-FFF2-40B4-BE49-F238E27FC236}">
                <a16:creationId xmlns:a16="http://schemas.microsoft.com/office/drawing/2014/main" id="{6B35A937-C067-446F-832D-E43BF855C6F1}"/>
              </a:ext>
            </a:extLst>
          </p:cNvPr>
          <p:cNvSpPr/>
          <p:nvPr/>
        </p:nvSpPr>
        <p:spPr>
          <a:xfrm>
            <a:off x="4048689" y="603727"/>
            <a:ext cx="3784754" cy="400110"/>
          </a:xfrm>
          <a:prstGeom prst="rect">
            <a:avLst/>
          </a:prstGeom>
        </p:spPr>
        <p:txBody>
          <a:bodyPr wrap="none">
            <a:spAutoFit/>
          </a:bodyPr>
          <a:lstStyle/>
          <a:p>
            <a:pPr marL="0" lvl="2"/>
            <a:r>
              <a:rPr lang="fr-FR" sz="2000" b="1" dirty="0"/>
              <a:t>Isolation thermique et acoustique</a:t>
            </a:r>
          </a:p>
        </p:txBody>
      </p:sp>
      <p:sp>
        <p:nvSpPr>
          <p:cNvPr id="3" name="Rectangle 2">
            <a:extLst>
              <a:ext uri="{FF2B5EF4-FFF2-40B4-BE49-F238E27FC236}">
                <a16:creationId xmlns:a16="http://schemas.microsoft.com/office/drawing/2014/main" id="{9A86EA4E-BA93-4FBE-B585-C6CE9C937A03}"/>
              </a:ext>
            </a:extLst>
          </p:cNvPr>
          <p:cNvSpPr/>
          <p:nvPr/>
        </p:nvSpPr>
        <p:spPr>
          <a:xfrm>
            <a:off x="553614" y="1196966"/>
            <a:ext cx="11084767" cy="203132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fr-FR" b="1" dirty="0"/>
              <a:t>Laine de verre « </a:t>
            </a:r>
            <a:r>
              <a:rPr lang="fr-FR" b="1" dirty="0" err="1"/>
              <a:t>unbonded</a:t>
            </a:r>
            <a:r>
              <a:rPr lang="fr-FR" b="1" dirty="0"/>
              <a:t> B </a:t>
            </a:r>
            <a:r>
              <a:rPr lang="fr-FR" b="1" dirty="0" err="1"/>
              <a:t>fiber</a:t>
            </a:r>
            <a:r>
              <a:rPr lang="fr-FR" b="1" dirty="0"/>
              <a:t> glass »</a:t>
            </a:r>
          </a:p>
          <a:p>
            <a:r>
              <a:rPr lang="fr-FR" dirty="0"/>
              <a:t>C’est un matériau composé exclusivement de fils de verres de 2,5 à 38 microns non enzymés, liés mécaniquement au moment de la fabrication (livré en rouleaux).</a:t>
            </a:r>
          </a:p>
          <a:p>
            <a:pPr lvl="0"/>
            <a:r>
              <a:rPr lang="fr-FR" dirty="0"/>
              <a:t>température d’utilisation : inférieure à 450°C ;</a:t>
            </a:r>
          </a:p>
          <a:p>
            <a:pPr lvl="0"/>
            <a:r>
              <a:rPr lang="fr-FR" dirty="0"/>
              <a:t>masse spécifique : 7,7 kg/m3 ;</a:t>
            </a:r>
          </a:p>
          <a:p>
            <a:pPr lvl="0"/>
            <a:r>
              <a:rPr lang="fr-FR" dirty="0"/>
              <a:t>matériau </a:t>
            </a:r>
            <a:r>
              <a:rPr lang="fr-FR" dirty="0" err="1"/>
              <a:t>auto-extinguible</a:t>
            </a:r>
            <a:r>
              <a:rPr lang="fr-FR" dirty="0"/>
              <a:t> ;</a:t>
            </a:r>
          </a:p>
          <a:p>
            <a:pPr lvl="0"/>
            <a:r>
              <a:rPr lang="fr-FR" dirty="0"/>
              <a:t>n’ est pas corrosif au contact de l’acier et de l’aluminium.</a:t>
            </a:r>
          </a:p>
        </p:txBody>
      </p:sp>
      <p:pic>
        <p:nvPicPr>
          <p:cNvPr id="6" name="Image 5">
            <a:extLst>
              <a:ext uri="{FF2B5EF4-FFF2-40B4-BE49-F238E27FC236}">
                <a16:creationId xmlns:a16="http://schemas.microsoft.com/office/drawing/2014/main" id="{E7A2CB23-76BE-4382-838D-BC57AE88E71D}"/>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9538" y="3358372"/>
            <a:ext cx="5472916" cy="2984319"/>
          </a:xfrm>
          <a:prstGeom prst="rect">
            <a:avLst/>
          </a:prstGeom>
          <a:ln/>
        </p:spPr>
        <p:style>
          <a:lnRef idx="2">
            <a:schemeClr val="dk1"/>
          </a:lnRef>
          <a:fillRef idx="1">
            <a:schemeClr val="lt1"/>
          </a:fillRef>
          <a:effectRef idx="0">
            <a:schemeClr val="dk1"/>
          </a:effectRef>
          <a:fontRef idx="minor">
            <a:schemeClr val="dk1"/>
          </a:fontRef>
        </p:style>
      </p:pic>
      <p:sp>
        <p:nvSpPr>
          <p:cNvPr id="7" name="Rectangle 6">
            <a:extLst>
              <a:ext uri="{FF2B5EF4-FFF2-40B4-BE49-F238E27FC236}">
                <a16:creationId xmlns:a16="http://schemas.microsoft.com/office/drawing/2014/main" id="{589A5B0D-B41B-4D3B-B778-D99B05AA97D5}"/>
              </a:ext>
            </a:extLst>
          </p:cNvPr>
          <p:cNvSpPr/>
          <p:nvPr/>
        </p:nvSpPr>
        <p:spPr>
          <a:xfrm>
            <a:off x="3580885" y="5973359"/>
            <a:ext cx="5030223" cy="369332"/>
          </a:xfrm>
          <a:prstGeom prst="rect">
            <a:avLst/>
          </a:prstGeom>
        </p:spPr>
        <p:txBody>
          <a:bodyPr wrap="none">
            <a:spAutoFit/>
          </a:bodyPr>
          <a:lstStyle/>
          <a:p>
            <a:r>
              <a:rPr lang="fr-FR" dirty="0">
                <a:latin typeface="Times New Roman" panose="02020603050405020304" pitchFamily="18" charset="0"/>
                <a:ea typeface="Calibri" panose="020F0502020204030204" pitchFamily="34" charset="0"/>
                <a:cs typeface="Arial" panose="020B0604020202020204" pitchFamily="34" charset="0"/>
              </a:rPr>
              <a:t>L’atténuation du bruit de revêtement par des matelas</a:t>
            </a:r>
            <a:endParaRPr lang="fr-FR" dirty="0"/>
          </a:p>
        </p:txBody>
      </p:sp>
    </p:spTree>
    <p:extLst>
      <p:ext uri="{BB962C8B-B14F-4D97-AF65-F5344CB8AC3E}">
        <p14:creationId xmlns:p14="http://schemas.microsoft.com/office/powerpoint/2010/main" val="3222123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F494F61-72B5-AF34-2427-F8B44770AC64}"/>
              </a:ext>
            </a:extLst>
          </p:cNvPr>
          <p:cNvSpPr txBox="1"/>
          <p:nvPr/>
        </p:nvSpPr>
        <p:spPr>
          <a:xfrm>
            <a:off x="644243" y="1692188"/>
            <a:ext cx="6096000" cy="254056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i="0" dirty="0">
                <a:solidFill>
                  <a:srgbClr val="2966B9"/>
                </a:solidFill>
                <a:effectLst/>
                <a:latin typeface="arial" panose="020B0604020202020204" pitchFamily="34" charset="0"/>
              </a:rPr>
              <a:t>Avions bimoteur légers</a:t>
            </a:r>
          </a:p>
          <a:p>
            <a:pPr algn="just">
              <a:lnSpc>
                <a:spcPct val="150000"/>
              </a:lnSpc>
            </a:pPr>
            <a:r>
              <a:rPr lang="fr-FR" b="0" i="0" dirty="0">
                <a:solidFill>
                  <a:srgbClr val="000000"/>
                </a:solidFill>
                <a:effectLst/>
                <a:latin typeface="arial" panose="020B0604020202020204" pitchFamily="34" charset="0"/>
              </a:rPr>
              <a:t>Sur les monomoteurs comme sur les "petits" bimoteurs légers un marchepied permet aux passagers d'accéder à la cabine. </a:t>
            </a:r>
          </a:p>
          <a:p>
            <a:pPr algn="just">
              <a:lnSpc>
                <a:spcPct val="150000"/>
              </a:lnSpc>
            </a:pPr>
            <a:r>
              <a:rPr lang="fr-FR" b="0" i="0" dirty="0">
                <a:solidFill>
                  <a:srgbClr val="000000"/>
                </a:solidFill>
                <a:effectLst/>
                <a:latin typeface="arial" panose="020B0604020202020204" pitchFamily="34" charset="0"/>
              </a:rPr>
              <a:t>Le pilote empreinte le marchepied puis le passage protégé sur l'aile pour rejoindre sa place.</a:t>
            </a:r>
            <a:endParaRPr lang="fr-FR" dirty="0"/>
          </a:p>
        </p:txBody>
      </p:sp>
      <p:pic>
        <p:nvPicPr>
          <p:cNvPr id="1026" name="Picture 2" descr="Porte photo Baron">
            <a:extLst>
              <a:ext uri="{FF2B5EF4-FFF2-40B4-BE49-F238E27FC236}">
                <a16:creationId xmlns:a16="http://schemas.microsoft.com/office/drawing/2014/main" id="{FA764500-9ABE-5FAE-ABFF-EFEFEB56B1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55694" y="1908946"/>
            <a:ext cx="3492063" cy="2323809"/>
          </a:xfrm>
          <a:prstGeom prst="rect">
            <a:avLst/>
          </a:prstGeom>
        </p:spPr>
        <p:style>
          <a:lnRef idx="2">
            <a:schemeClr val="accent2"/>
          </a:lnRef>
          <a:fillRef idx="1">
            <a:schemeClr val="lt1"/>
          </a:fillRef>
          <a:effectRef idx="0">
            <a:schemeClr val="accent2"/>
          </a:effectRef>
          <a:fontRef idx="minor">
            <a:schemeClr val="dk1"/>
          </a:fontRef>
        </p:style>
      </p:pic>
      <p:sp>
        <p:nvSpPr>
          <p:cNvPr id="6" name="Rectangle 5">
            <a:extLst>
              <a:ext uri="{FF2B5EF4-FFF2-40B4-BE49-F238E27FC236}">
                <a16:creationId xmlns:a16="http://schemas.microsoft.com/office/drawing/2014/main" id="{07E150AA-79D5-3450-A179-8A0F5A01FA5E}"/>
              </a:ext>
            </a:extLst>
          </p:cNvPr>
          <p:cNvSpPr/>
          <p:nvPr/>
        </p:nvSpPr>
        <p:spPr>
          <a:xfrm>
            <a:off x="4928118" y="692800"/>
            <a:ext cx="2335764" cy="400110"/>
          </a:xfrm>
          <a:prstGeom prst="rect">
            <a:avLst/>
          </a:prstGeom>
        </p:spPr>
        <p:txBody>
          <a:bodyPr wrap="square">
            <a:spAutoFit/>
          </a:bodyPr>
          <a:lstStyle/>
          <a:p>
            <a:pPr algn="ctr"/>
            <a:r>
              <a:rPr lang="fr-FR" sz="2000" b="1" dirty="0"/>
              <a:t>Portes</a:t>
            </a:r>
          </a:p>
        </p:txBody>
      </p:sp>
      <p:sp>
        <p:nvSpPr>
          <p:cNvPr id="7" name="Rectangle 6">
            <a:extLst>
              <a:ext uri="{FF2B5EF4-FFF2-40B4-BE49-F238E27FC236}">
                <a16:creationId xmlns:a16="http://schemas.microsoft.com/office/drawing/2014/main" id="{64B5D7AA-28DC-77FC-95AC-47B7E3E1D792}"/>
              </a:ext>
            </a:extLst>
          </p:cNvPr>
          <p:cNvSpPr/>
          <p:nvPr/>
        </p:nvSpPr>
        <p:spPr>
          <a:xfrm>
            <a:off x="321663" y="46762"/>
            <a:ext cx="11548674" cy="523220"/>
          </a:xfrm>
          <a:prstGeom prst="rect">
            <a:avLst/>
          </a:prstGeom>
        </p:spPr>
        <p:txBody>
          <a:bodyPr wrap="none">
            <a:spAutoFit/>
          </a:bodyPr>
          <a:lstStyle/>
          <a:p>
            <a:pPr lvl="1"/>
            <a:r>
              <a:rPr lang="fr-FR" sz="2800" b="1" dirty="0"/>
              <a:t>passage des commandes, portes, hublots, panneaux de décompression</a:t>
            </a:r>
          </a:p>
        </p:txBody>
      </p:sp>
      <p:sp>
        <p:nvSpPr>
          <p:cNvPr id="8" name="ZoneTexte 7">
            <a:extLst>
              <a:ext uri="{FF2B5EF4-FFF2-40B4-BE49-F238E27FC236}">
                <a16:creationId xmlns:a16="http://schemas.microsoft.com/office/drawing/2014/main" id="{7D81EFB0-078D-0D03-A347-35244C090E8D}"/>
              </a:ext>
            </a:extLst>
          </p:cNvPr>
          <p:cNvSpPr txBox="1"/>
          <p:nvPr/>
        </p:nvSpPr>
        <p:spPr>
          <a:xfrm>
            <a:off x="7918514" y="4594177"/>
            <a:ext cx="3951823" cy="307777"/>
          </a:xfrm>
          <a:prstGeom prst="rect">
            <a:avLst/>
          </a:prstGeom>
          <a:noFill/>
        </p:spPr>
        <p:txBody>
          <a:bodyPr wrap="square">
            <a:spAutoFit/>
          </a:bodyPr>
          <a:lstStyle/>
          <a:p>
            <a:r>
              <a:rPr lang="fr-FR" sz="1400" b="0" i="0" dirty="0" err="1">
                <a:solidFill>
                  <a:srgbClr val="000000"/>
                </a:solidFill>
                <a:effectLst/>
                <a:latin typeface="arial" panose="020B0604020202020204" pitchFamily="34" charset="0"/>
              </a:rPr>
              <a:t>Beechcraft</a:t>
            </a:r>
            <a:r>
              <a:rPr lang="fr-FR" sz="1400" b="0" i="0" dirty="0">
                <a:solidFill>
                  <a:srgbClr val="000000"/>
                </a:solidFill>
                <a:effectLst/>
                <a:latin typeface="arial" panose="020B0604020202020204" pitchFamily="34" charset="0"/>
              </a:rPr>
              <a:t> Baron B58 toutes portes ouvertes</a:t>
            </a:r>
            <a:endParaRPr lang="fr-FR" sz="1400" dirty="0"/>
          </a:p>
        </p:txBody>
      </p:sp>
    </p:spTree>
    <p:extLst>
      <p:ext uri="{BB962C8B-B14F-4D97-AF65-F5344CB8AC3E}">
        <p14:creationId xmlns:p14="http://schemas.microsoft.com/office/powerpoint/2010/main" val="7546669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CDE7E6C-B8B4-6B90-DA6A-FE97F4E7DEB8}"/>
              </a:ext>
            </a:extLst>
          </p:cNvPr>
          <p:cNvSpPr txBox="1"/>
          <p:nvPr/>
        </p:nvSpPr>
        <p:spPr>
          <a:xfrm>
            <a:off x="383080" y="1879492"/>
            <a:ext cx="7147984" cy="33650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i="0" dirty="0">
                <a:solidFill>
                  <a:srgbClr val="2966B9"/>
                </a:solidFill>
                <a:effectLst/>
                <a:latin typeface="arial" panose="020B0604020202020204" pitchFamily="34" charset="0"/>
              </a:rPr>
              <a:t>Porte- escalier</a:t>
            </a:r>
          </a:p>
          <a:p>
            <a:pPr marL="285750" indent="-285750" algn="just">
              <a:lnSpc>
                <a:spcPct val="150000"/>
              </a:lnSpc>
              <a:buFont typeface="Arial" panose="020B0604020202020204" pitchFamily="34" charset="0"/>
              <a:buChar char="•"/>
            </a:pPr>
            <a:r>
              <a:rPr lang="fr-FR" b="0" i="0" dirty="0">
                <a:solidFill>
                  <a:srgbClr val="000000"/>
                </a:solidFill>
                <a:effectLst/>
                <a:latin typeface="arial" panose="020B0604020202020204" pitchFamily="34" charset="0"/>
              </a:rPr>
              <a:t>Sur certains bimoteurs légers l'escalier est intégré dans la porte, ce qui rend l'appareil autonome au parking. (</a:t>
            </a:r>
            <a:r>
              <a:rPr lang="fr-FR" b="0" i="0" dirty="0" err="1">
                <a:solidFill>
                  <a:srgbClr val="000000"/>
                </a:solidFill>
                <a:effectLst/>
                <a:latin typeface="arial" panose="020B0604020202020204" pitchFamily="34" charset="0"/>
              </a:rPr>
              <a:t>Beechcraft</a:t>
            </a:r>
            <a:r>
              <a:rPr lang="fr-FR" b="0" i="0" dirty="0">
                <a:solidFill>
                  <a:srgbClr val="000000"/>
                </a:solidFill>
                <a:effectLst/>
                <a:latin typeface="arial" panose="020B0604020202020204" pitchFamily="34" charset="0"/>
              </a:rPr>
              <a:t> King Air)</a:t>
            </a:r>
          </a:p>
          <a:p>
            <a:pPr marL="285750" indent="-285750" algn="just">
              <a:lnSpc>
                <a:spcPct val="150000"/>
              </a:lnSpc>
              <a:buFont typeface="Arial" panose="020B0604020202020204" pitchFamily="34" charset="0"/>
              <a:buChar char="•"/>
            </a:pPr>
            <a:r>
              <a:rPr lang="fr-FR" b="0" i="0" dirty="0">
                <a:solidFill>
                  <a:srgbClr val="000000"/>
                </a:solidFill>
                <a:effectLst/>
                <a:latin typeface="arial" panose="020B0604020202020204" pitchFamily="34" charset="0"/>
              </a:rPr>
              <a:t>Sur ce type d'appareil l'ouverture et la fermeture se fait manuellement. </a:t>
            </a:r>
          </a:p>
          <a:p>
            <a:pPr marL="285750" indent="-285750" algn="just">
              <a:lnSpc>
                <a:spcPct val="150000"/>
              </a:lnSpc>
              <a:buFont typeface="Arial" panose="020B0604020202020204" pitchFamily="34" charset="0"/>
              <a:buChar char="•"/>
            </a:pPr>
            <a:r>
              <a:rPr lang="fr-FR" b="0" i="0" dirty="0">
                <a:solidFill>
                  <a:srgbClr val="000000"/>
                </a:solidFill>
                <a:effectLst/>
                <a:latin typeface="arial" panose="020B0604020202020204" pitchFamily="34" charset="0"/>
              </a:rPr>
              <a:t>Après déverrouillage et une légère action en poussant, la porte contrôlée par un amortisseur va descendre lentement. La fermeture se fait en tirant la porte par son câble de retenue.</a:t>
            </a:r>
          </a:p>
        </p:txBody>
      </p:sp>
      <p:pic>
        <p:nvPicPr>
          <p:cNvPr id="2050" name="Picture 2" descr="Porte photo King Air">
            <a:extLst>
              <a:ext uri="{FF2B5EF4-FFF2-40B4-BE49-F238E27FC236}">
                <a16:creationId xmlns:a16="http://schemas.microsoft.com/office/drawing/2014/main" id="{2F89BE26-8A56-AFD6-E2D2-14A8127E8E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98245" y="895337"/>
            <a:ext cx="3555555" cy="2666667"/>
          </a:xfrm>
          <a:prstGeom prst="rect">
            <a:avLst/>
          </a:prstGeom>
        </p:spPr>
        <p:style>
          <a:lnRef idx="2">
            <a:schemeClr val="accent1"/>
          </a:lnRef>
          <a:fillRef idx="1">
            <a:schemeClr val="lt1"/>
          </a:fillRef>
          <a:effectRef idx="0">
            <a:schemeClr val="accent1"/>
          </a:effectRef>
          <a:fontRef idx="minor">
            <a:schemeClr val="dk1"/>
          </a:fontRef>
        </p:style>
      </p:pic>
      <p:pic>
        <p:nvPicPr>
          <p:cNvPr id="2052" name="Picture 4" descr="Porte dessin Beech">
            <a:extLst>
              <a:ext uri="{FF2B5EF4-FFF2-40B4-BE49-F238E27FC236}">
                <a16:creationId xmlns:a16="http://schemas.microsoft.com/office/drawing/2014/main" id="{9EE2B622-3B3C-2A23-99BD-BCFF03DA3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8245" y="3671745"/>
            <a:ext cx="3555554" cy="2924558"/>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a:extLst>
              <a:ext uri="{FF2B5EF4-FFF2-40B4-BE49-F238E27FC236}">
                <a16:creationId xmlns:a16="http://schemas.microsoft.com/office/drawing/2014/main" id="{1EF03B2D-3029-5C2B-FBA2-2E7A56CE8390}"/>
              </a:ext>
            </a:extLst>
          </p:cNvPr>
          <p:cNvSpPr/>
          <p:nvPr/>
        </p:nvSpPr>
        <p:spPr>
          <a:xfrm>
            <a:off x="4928118" y="692800"/>
            <a:ext cx="2335764" cy="400110"/>
          </a:xfrm>
          <a:prstGeom prst="rect">
            <a:avLst/>
          </a:prstGeom>
        </p:spPr>
        <p:txBody>
          <a:bodyPr wrap="square">
            <a:spAutoFit/>
          </a:bodyPr>
          <a:lstStyle/>
          <a:p>
            <a:pPr algn="ctr"/>
            <a:r>
              <a:rPr lang="fr-FR" sz="2000" b="1" dirty="0"/>
              <a:t>Portes</a:t>
            </a:r>
          </a:p>
        </p:txBody>
      </p:sp>
      <p:sp>
        <p:nvSpPr>
          <p:cNvPr id="9" name="Rectangle 8">
            <a:extLst>
              <a:ext uri="{FF2B5EF4-FFF2-40B4-BE49-F238E27FC236}">
                <a16:creationId xmlns:a16="http://schemas.microsoft.com/office/drawing/2014/main" id="{8AED0BD8-1684-A460-742C-19702F073D37}"/>
              </a:ext>
            </a:extLst>
          </p:cNvPr>
          <p:cNvSpPr/>
          <p:nvPr/>
        </p:nvSpPr>
        <p:spPr>
          <a:xfrm>
            <a:off x="321663" y="46762"/>
            <a:ext cx="11548674" cy="523220"/>
          </a:xfrm>
          <a:prstGeom prst="rect">
            <a:avLst/>
          </a:prstGeom>
        </p:spPr>
        <p:txBody>
          <a:bodyPr wrap="none">
            <a:spAutoFit/>
          </a:bodyPr>
          <a:lstStyle/>
          <a:p>
            <a:pPr lvl="1"/>
            <a:r>
              <a:rPr lang="fr-FR" sz="2800" b="1" dirty="0"/>
              <a:t>passage des commandes, portes, hublots, panneaux de décompression</a:t>
            </a:r>
          </a:p>
        </p:txBody>
      </p:sp>
    </p:spTree>
    <p:extLst>
      <p:ext uri="{BB962C8B-B14F-4D97-AF65-F5344CB8AC3E}">
        <p14:creationId xmlns:p14="http://schemas.microsoft.com/office/powerpoint/2010/main" val="30417125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0774BA6-A5DE-3DF1-4466-C24E0BB4F1F0}"/>
              </a:ext>
            </a:extLst>
          </p:cNvPr>
          <p:cNvSpPr txBox="1"/>
          <p:nvPr/>
        </p:nvSpPr>
        <p:spPr>
          <a:xfrm>
            <a:off x="167426" y="1218564"/>
            <a:ext cx="6954592"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i="0" dirty="0">
                <a:solidFill>
                  <a:srgbClr val="2966B9"/>
                </a:solidFill>
                <a:effectLst/>
              </a:rPr>
              <a:t>Portes la gamme Airbus 318 à 321</a:t>
            </a:r>
          </a:p>
          <a:p>
            <a:pPr algn="just">
              <a:lnSpc>
                <a:spcPct val="150000"/>
              </a:lnSpc>
            </a:pPr>
            <a:r>
              <a:rPr lang="fr-FR" b="0" i="0" dirty="0">
                <a:solidFill>
                  <a:srgbClr val="000000"/>
                </a:solidFill>
                <a:effectLst/>
              </a:rPr>
              <a:t>Ces avions comportent </a:t>
            </a:r>
          </a:p>
          <a:p>
            <a:pPr marL="285750" indent="-285750" algn="just">
              <a:lnSpc>
                <a:spcPct val="150000"/>
              </a:lnSpc>
              <a:buFont typeface="Arial" panose="020B0604020202020204" pitchFamily="34" charset="0"/>
              <a:buChar char="•"/>
            </a:pPr>
            <a:r>
              <a:rPr lang="fr-FR" b="0" i="0" dirty="0">
                <a:solidFill>
                  <a:srgbClr val="000000"/>
                </a:solidFill>
                <a:effectLst/>
              </a:rPr>
              <a:t>4 portes classées en </a:t>
            </a:r>
            <a:r>
              <a:rPr lang="fr-FR" b="1" i="0" dirty="0">
                <a:solidFill>
                  <a:srgbClr val="8E5434"/>
                </a:solidFill>
                <a:effectLst/>
              </a:rPr>
              <a:t>Type I </a:t>
            </a:r>
            <a:r>
              <a:rPr lang="fr-FR" b="0" i="0" dirty="0">
                <a:solidFill>
                  <a:srgbClr val="000000"/>
                </a:solidFill>
                <a:effectLst/>
              </a:rPr>
              <a:t>(dimensions 1,85 m x 0,81 m) situées à l’avant et à l'arrière (de chaque côté) de l'appareil et comportent un hublot d'observation. </a:t>
            </a:r>
          </a:p>
          <a:p>
            <a:pPr marL="285750" indent="-285750" algn="just">
              <a:lnSpc>
                <a:spcPct val="150000"/>
              </a:lnSpc>
              <a:buFont typeface="Arial" panose="020B0604020202020204" pitchFamily="34" charset="0"/>
              <a:buChar char="•"/>
            </a:pPr>
            <a:r>
              <a:rPr lang="fr-FR" b="0" i="0" dirty="0">
                <a:solidFill>
                  <a:srgbClr val="000000"/>
                </a:solidFill>
                <a:effectLst/>
              </a:rPr>
              <a:t>En plus de ces portes les avions </a:t>
            </a:r>
            <a:r>
              <a:rPr lang="fr-FR" b="1" i="0" dirty="0">
                <a:solidFill>
                  <a:srgbClr val="8E5434"/>
                </a:solidFill>
                <a:effectLst/>
              </a:rPr>
              <a:t>A318 </a:t>
            </a:r>
            <a:r>
              <a:rPr lang="fr-FR" b="0" i="0" dirty="0">
                <a:solidFill>
                  <a:srgbClr val="000000"/>
                </a:solidFill>
                <a:effectLst/>
              </a:rPr>
              <a:t> et </a:t>
            </a:r>
            <a:r>
              <a:rPr lang="fr-FR" b="1" i="0" dirty="0">
                <a:solidFill>
                  <a:srgbClr val="8E5434"/>
                </a:solidFill>
                <a:effectLst/>
              </a:rPr>
              <a:t>A319 </a:t>
            </a:r>
            <a:r>
              <a:rPr lang="fr-FR" b="0" i="0" dirty="0">
                <a:solidFill>
                  <a:srgbClr val="000000"/>
                </a:solidFill>
                <a:effectLst/>
              </a:rPr>
              <a:t>sont équipés de deux sorties de secours (une de chaque côté). </a:t>
            </a:r>
          </a:p>
          <a:p>
            <a:pPr marL="285750" indent="-285750" algn="just">
              <a:lnSpc>
                <a:spcPct val="150000"/>
              </a:lnSpc>
              <a:buFont typeface="Arial" panose="020B0604020202020204" pitchFamily="34" charset="0"/>
              <a:buChar char="•"/>
            </a:pPr>
            <a:r>
              <a:rPr lang="fr-FR" b="0" i="0" dirty="0">
                <a:solidFill>
                  <a:srgbClr val="000000"/>
                </a:solidFill>
                <a:effectLst/>
              </a:rPr>
              <a:t>L'</a:t>
            </a:r>
            <a:r>
              <a:rPr lang="fr-FR" b="1" i="0" dirty="0">
                <a:solidFill>
                  <a:srgbClr val="8E5434"/>
                </a:solidFill>
                <a:effectLst/>
              </a:rPr>
              <a:t>A320 </a:t>
            </a:r>
            <a:r>
              <a:rPr lang="fr-FR" b="0" i="0" dirty="0">
                <a:solidFill>
                  <a:srgbClr val="000000"/>
                </a:solidFill>
                <a:effectLst/>
              </a:rPr>
              <a:t>est équipé de quatre sorties de secours (deux de chaque côté) au niveau des ailes. Ces sorties de secours classées en </a:t>
            </a:r>
            <a:r>
              <a:rPr lang="fr-FR" b="1" i="0" dirty="0">
                <a:solidFill>
                  <a:srgbClr val="8E5434"/>
                </a:solidFill>
                <a:effectLst/>
              </a:rPr>
              <a:t>Type III </a:t>
            </a:r>
            <a:r>
              <a:rPr lang="fr-FR" b="0" i="0" dirty="0">
                <a:solidFill>
                  <a:srgbClr val="000000"/>
                </a:solidFill>
                <a:effectLst/>
              </a:rPr>
              <a:t>(dimensions 1,02 m x 0,51 m) contiennent une fenêtre de cabine de passagers de taille standard.</a:t>
            </a:r>
          </a:p>
          <a:p>
            <a:pPr marL="285750" indent="-285750" algn="just">
              <a:lnSpc>
                <a:spcPct val="150000"/>
              </a:lnSpc>
              <a:buFont typeface="Arial" panose="020B0604020202020204" pitchFamily="34" charset="0"/>
              <a:buChar char="•"/>
            </a:pPr>
            <a:endParaRPr lang="fr-FR" b="0" i="0" dirty="0">
              <a:solidFill>
                <a:srgbClr val="000000"/>
              </a:solidFill>
              <a:effectLst/>
            </a:endParaRPr>
          </a:p>
        </p:txBody>
      </p:sp>
      <p:pic>
        <p:nvPicPr>
          <p:cNvPr id="3074" name="Picture 2" descr="Porte des trois Airbus">
            <a:extLst>
              <a:ext uri="{FF2B5EF4-FFF2-40B4-BE49-F238E27FC236}">
                <a16:creationId xmlns:a16="http://schemas.microsoft.com/office/drawing/2014/main" id="{B9C555AF-ABB4-F27E-7C03-E85E501BD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280" y="1457325"/>
            <a:ext cx="4572000" cy="3943350"/>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a:extLst>
              <a:ext uri="{FF2B5EF4-FFF2-40B4-BE49-F238E27FC236}">
                <a16:creationId xmlns:a16="http://schemas.microsoft.com/office/drawing/2014/main" id="{BD477103-E202-8E2C-93E9-E3187614E4F6}"/>
              </a:ext>
            </a:extLst>
          </p:cNvPr>
          <p:cNvSpPr/>
          <p:nvPr/>
        </p:nvSpPr>
        <p:spPr>
          <a:xfrm>
            <a:off x="5528633" y="278582"/>
            <a:ext cx="1134734"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lvl="1" algn="ctr"/>
            <a:r>
              <a:rPr lang="fr-FR" sz="2800" b="1" dirty="0"/>
              <a:t>Portes</a:t>
            </a:r>
          </a:p>
        </p:txBody>
      </p:sp>
    </p:spTree>
    <p:extLst>
      <p:ext uri="{BB962C8B-B14F-4D97-AF65-F5344CB8AC3E}">
        <p14:creationId xmlns:p14="http://schemas.microsoft.com/office/powerpoint/2010/main" val="2063432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0774BA6-A5DE-3DF1-4466-C24E0BB4F1F0}"/>
              </a:ext>
            </a:extLst>
          </p:cNvPr>
          <p:cNvSpPr txBox="1"/>
          <p:nvPr/>
        </p:nvSpPr>
        <p:spPr>
          <a:xfrm>
            <a:off x="0" y="1326822"/>
            <a:ext cx="7092109" cy="42043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lnSpc>
                <a:spcPct val="150000"/>
              </a:lnSpc>
            </a:pPr>
            <a:r>
              <a:rPr lang="fr-FR" b="1" i="0" dirty="0">
                <a:solidFill>
                  <a:srgbClr val="2966B9"/>
                </a:solidFill>
                <a:effectLst/>
              </a:rPr>
              <a:t>Portes la gamme Airbus 318 à 321</a:t>
            </a:r>
          </a:p>
          <a:p>
            <a:pPr marL="285750" indent="-285750" algn="l">
              <a:lnSpc>
                <a:spcPct val="150000"/>
              </a:lnSpc>
              <a:buFont typeface="Arial" panose="020B0604020202020204" pitchFamily="34" charset="0"/>
              <a:buChar char="•"/>
            </a:pPr>
            <a:r>
              <a:rPr lang="fr-FR" b="0" i="0" dirty="0">
                <a:solidFill>
                  <a:srgbClr val="000000"/>
                </a:solidFill>
                <a:effectLst/>
              </a:rPr>
              <a:t>L'</a:t>
            </a:r>
            <a:r>
              <a:rPr lang="fr-FR" b="1" i="0" dirty="0">
                <a:solidFill>
                  <a:srgbClr val="8E5434"/>
                </a:solidFill>
                <a:effectLst/>
              </a:rPr>
              <a:t>A321 </a:t>
            </a:r>
            <a:r>
              <a:rPr lang="fr-FR" b="0" i="0" dirty="0">
                <a:solidFill>
                  <a:srgbClr val="000000"/>
                </a:solidFill>
                <a:effectLst/>
              </a:rPr>
              <a:t>est équipé de quatre portes de sortie de secours (deux de chaque côté) situées en avant et à l'arrière de l'aile et classées en </a:t>
            </a:r>
            <a:r>
              <a:rPr lang="fr-FR" b="1" i="0" dirty="0">
                <a:solidFill>
                  <a:srgbClr val="8E5434"/>
                </a:solidFill>
                <a:effectLst/>
              </a:rPr>
              <a:t>Type C </a:t>
            </a:r>
            <a:r>
              <a:rPr lang="fr-FR" b="0" i="0" dirty="0">
                <a:solidFill>
                  <a:srgbClr val="000000"/>
                </a:solidFill>
                <a:effectLst/>
              </a:rPr>
              <a:t>(dimensions 1,52 m x 0,76 m) . </a:t>
            </a:r>
          </a:p>
          <a:p>
            <a:pPr marL="285750" indent="-285750" algn="l">
              <a:lnSpc>
                <a:spcPct val="150000"/>
              </a:lnSpc>
              <a:buFont typeface="Arial" panose="020B0604020202020204" pitchFamily="34" charset="0"/>
              <a:buChar char="•"/>
            </a:pPr>
            <a:r>
              <a:rPr lang="fr-FR" b="0" i="0" dirty="0">
                <a:solidFill>
                  <a:srgbClr val="000000"/>
                </a:solidFill>
                <a:effectLst/>
              </a:rPr>
              <a:t>Sur tous les avions </a:t>
            </a:r>
            <a:r>
              <a:rPr lang="fr-FR" b="1" i="0" dirty="0">
                <a:solidFill>
                  <a:srgbClr val="8E5434"/>
                </a:solidFill>
                <a:effectLst/>
              </a:rPr>
              <a:t>A318, A319, A320 et A321</a:t>
            </a:r>
            <a:r>
              <a:rPr lang="fr-FR" b="0" i="0" dirty="0">
                <a:solidFill>
                  <a:srgbClr val="000000"/>
                </a:solidFill>
                <a:effectLst/>
              </a:rPr>
              <a:t>, pour l'évacuation d'urgence, les sorties de secours ou les portes peuvent être ouvertes de l'intérieur ou de l'extérieur de la cabine par un système d'évacuation. </a:t>
            </a:r>
          </a:p>
          <a:p>
            <a:pPr marL="285750" indent="-285750" algn="l">
              <a:lnSpc>
                <a:spcPct val="150000"/>
              </a:lnSpc>
              <a:buFont typeface="Arial" panose="020B0604020202020204" pitchFamily="34" charset="0"/>
              <a:buChar char="•"/>
            </a:pPr>
            <a:r>
              <a:rPr lang="fr-FR" b="0" i="0" dirty="0">
                <a:solidFill>
                  <a:srgbClr val="000000"/>
                </a:solidFill>
                <a:effectLst/>
              </a:rPr>
              <a:t>Toutes les portes de sorties sont munies d'un toboggan, qui sera armé en vol et désarmé au sol.</a:t>
            </a:r>
          </a:p>
        </p:txBody>
      </p:sp>
      <p:pic>
        <p:nvPicPr>
          <p:cNvPr id="3074" name="Picture 2" descr="Porte des trois Airbus">
            <a:extLst>
              <a:ext uri="{FF2B5EF4-FFF2-40B4-BE49-F238E27FC236}">
                <a16:creationId xmlns:a16="http://schemas.microsoft.com/office/drawing/2014/main" id="{B9C555AF-ABB4-F27E-7C03-E85E501BD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8280" y="1457325"/>
            <a:ext cx="4572000" cy="39433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9D1C170-3C5F-E0A1-8F30-70121C65C08F}"/>
              </a:ext>
            </a:extLst>
          </p:cNvPr>
          <p:cNvSpPr/>
          <p:nvPr/>
        </p:nvSpPr>
        <p:spPr>
          <a:xfrm>
            <a:off x="5528633" y="278582"/>
            <a:ext cx="1134734"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lvl="1" algn="ctr"/>
            <a:r>
              <a:rPr lang="fr-FR" sz="2800" b="1" dirty="0"/>
              <a:t>Portes</a:t>
            </a:r>
          </a:p>
        </p:txBody>
      </p:sp>
    </p:spTree>
    <p:extLst>
      <p:ext uri="{BB962C8B-B14F-4D97-AF65-F5344CB8AC3E}">
        <p14:creationId xmlns:p14="http://schemas.microsoft.com/office/powerpoint/2010/main" val="3922955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Porte Pax Airbus 319">
            <a:extLst>
              <a:ext uri="{FF2B5EF4-FFF2-40B4-BE49-F238E27FC236}">
                <a16:creationId xmlns:a16="http://schemas.microsoft.com/office/drawing/2014/main" id="{3A09A6B3-5341-AE2D-3A66-0B48007B85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46539" y="1826547"/>
            <a:ext cx="4448497" cy="3939465"/>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91E3FD27-60E8-4EA6-1ED0-26BE8263C8C1}"/>
              </a:ext>
            </a:extLst>
          </p:cNvPr>
          <p:cNvSpPr txBox="1"/>
          <p:nvPr/>
        </p:nvSpPr>
        <p:spPr>
          <a:xfrm>
            <a:off x="289010" y="977696"/>
            <a:ext cx="7090585" cy="5355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i="0" dirty="0">
                <a:solidFill>
                  <a:srgbClr val="8E5434"/>
                </a:solidFill>
                <a:effectLst/>
              </a:rPr>
              <a:t>Mécanisme de verrouillage</a:t>
            </a:r>
            <a:r>
              <a:rPr lang="fr-FR" b="0" i="0" dirty="0">
                <a:solidFill>
                  <a:srgbClr val="000000"/>
                </a:solidFill>
                <a:effectLst/>
              </a:rPr>
              <a:t>. </a:t>
            </a:r>
          </a:p>
          <a:p>
            <a:pPr algn="just"/>
            <a:r>
              <a:rPr lang="fr-FR" b="0" i="0" dirty="0">
                <a:solidFill>
                  <a:srgbClr val="000000"/>
                </a:solidFill>
                <a:effectLst/>
              </a:rPr>
              <a:t>Le crochet de verrouillage s'engage sur un galet monté sur le cadre des portes. </a:t>
            </a:r>
          </a:p>
          <a:p>
            <a:pPr algn="just"/>
            <a:endParaRPr lang="fr-FR" b="0" i="0" dirty="0">
              <a:solidFill>
                <a:srgbClr val="000000"/>
              </a:solidFill>
              <a:effectLst/>
            </a:endParaRPr>
          </a:p>
          <a:p>
            <a:pPr algn="just"/>
            <a:r>
              <a:rPr lang="fr-FR" b="1" i="0" dirty="0">
                <a:solidFill>
                  <a:srgbClr val="8E5434"/>
                </a:solidFill>
                <a:effectLst/>
              </a:rPr>
              <a:t>Arbre de verrouillage</a:t>
            </a:r>
            <a:r>
              <a:rPr lang="fr-FR" b="0" i="0" dirty="0">
                <a:solidFill>
                  <a:srgbClr val="000000"/>
                </a:solidFill>
                <a:effectLst/>
              </a:rPr>
              <a:t>.</a:t>
            </a:r>
          </a:p>
          <a:p>
            <a:pPr algn="just"/>
            <a:r>
              <a:rPr lang="fr-FR" b="0" i="0" dirty="0">
                <a:solidFill>
                  <a:srgbClr val="000000"/>
                </a:solidFill>
                <a:effectLst/>
              </a:rPr>
              <a:t>L'arbre de verrouillage est relié au crochet par une tige et une manivelle.</a:t>
            </a:r>
          </a:p>
          <a:p>
            <a:pPr algn="just"/>
            <a:endParaRPr lang="fr-FR" b="0" i="0" dirty="0">
              <a:solidFill>
                <a:srgbClr val="000000"/>
              </a:solidFill>
              <a:effectLst/>
            </a:endParaRPr>
          </a:p>
          <a:p>
            <a:pPr algn="just"/>
            <a:r>
              <a:rPr lang="fr-FR" b="1" i="0" dirty="0">
                <a:solidFill>
                  <a:srgbClr val="8E5434"/>
                </a:solidFill>
                <a:effectLst/>
              </a:rPr>
              <a:t>Biellette à ressort</a:t>
            </a:r>
            <a:r>
              <a:rPr lang="fr-FR" b="0" i="0" dirty="0">
                <a:solidFill>
                  <a:srgbClr val="000000"/>
                </a:solidFill>
                <a:effectLst/>
              </a:rPr>
              <a:t>. </a:t>
            </a:r>
          </a:p>
          <a:p>
            <a:pPr algn="just"/>
            <a:r>
              <a:rPr lang="fr-FR" b="0" i="0" dirty="0">
                <a:solidFill>
                  <a:srgbClr val="000000"/>
                </a:solidFill>
                <a:effectLst/>
              </a:rPr>
              <a:t>Elle maintient l'arbre de verrouillage dans la position haute.</a:t>
            </a:r>
          </a:p>
          <a:p>
            <a:pPr algn="just"/>
            <a:endParaRPr lang="fr-FR" b="0" i="0" dirty="0">
              <a:solidFill>
                <a:srgbClr val="000000"/>
              </a:solidFill>
              <a:effectLst/>
            </a:endParaRPr>
          </a:p>
          <a:p>
            <a:pPr algn="just"/>
            <a:r>
              <a:rPr lang="fr-FR" b="1" i="0" dirty="0">
                <a:solidFill>
                  <a:srgbClr val="8E5434"/>
                </a:solidFill>
                <a:effectLst/>
              </a:rPr>
              <a:t>Arrêt intérieur</a:t>
            </a:r>
            <a:r>
              <a:rPr lang="fr-FR" b="0" i="0" dirty="0">
                <a:solidFill>
                  <a:srgbClr val="000000"/>
                </a:solidFill>
                <a:effectLst/>
              </a:rPr>
              <a:t>. La porte ne peut pas être abaissée en position ouverte au-delà de son cadre. </a:t>
            </a:r>
          </a:p>
          <a:p>
            <a:pPr algn="just"/>
            <a:endParaRPr lang="fr-FR" b="0" i="0" dirty="0">
              <a:solidFill>
                <a:srgbClr val="000000"/>
              </a:solidFill>
              <a:effectLst/>
            </a:endParaRPr>
          </a:p>
          <a:p>
            <a:pPr algn="just"/>
            <a:r>
              <a:rPr lang="fr-FR" b="1" i="0" dirty="0">
                <a:solidFill>
                  <a:srgbClr val="8E5434"/>
                </a:solidFill>
                <a:effectLst/>
              </a:rPr>
              <a:t>Poignée de commande d'urgence </a:t>
            </a:r>
            <a:r>
              <a:rPr lang="fr-FR" b="0" i="0" dirty="0">
                <a:solidFill>
                  <a:srgbClr val="000000"/>
                </a:solidFill>
                <a:effectLst/>
              </a:rPr>
              <a:t>Elle est reliée via des tiges et des leviers au mécanisme d'ouverture.</a:t>
            </a:r>
          </a:p>
          <a:p>
            <a:pPr algn="just"/>
            <a:endParaRPr lang="fr-FR" b="0" i="0" dirty="0">
              <a:solidFill>
                <a:srgbClr val="000000"/>
              </a:solidFill>
              <a:effectLst/>
            </a:endParaRPr>
          </a:p>
          <a:p>
            <a:pPr algn="just"/>
            <a:r>
              <a:rPr lang="fr-FR" b="1" i="0" dirty="0">
                <a:solidFill>
                  <a:srgbClr val="8E5434"/>
                </a:solidFill>
                <a:effectLst/>
              </a:rPr>
              <a:t>Principe de fonctionnement</a:t>
            </a:r>
            <a:r>
              <a:rPr lang="fr-FR" b="0" i="0" dirty="0">
                <a:solidFill>
                  <a:srgbClr val="000000"/>
                </a:solidFill>
                <a:effectLst/>
              </a:rPr>
              <a:t>. Lorsque la poignée de commande extérieure est actionnée, le mécanisme de déverrouillage de la glissière d'évacuation d'urgence est mis en position "désarmé". </a:t>
            </a:r>
            <a:endParaRPr lang="fr-FR" dirty="0"/>
          </a:p>
        </p:txBody>
      </p:sp>
      <p:sp>
        <p:nvSpPr>
          <p:cNvPr id="7" name="ZoneTexte 6">
            <a:extLst>
              <a:ext uri="{FF2B5EF4-FFF2-40B4-BE49-F238E27FC236}">
                <a16:creationId xmlns:a16="http://schemas.microsoft.com/office/drawing/2014/main" id="{5C470EDE-BACF-1049-DC88-E82B682DEDAA}"/>
              </a:ext>
            </a:extLst>
          </p:cNvPr>
          <p:cNvSpPr txBox="1"/>
          <p:nvPr/>
        </p:nvSpPr>
        <p:spPr>
          <a:xfrm>
            <a:off x="4503144" y="566678"/>
            <a:ext cx="3406966" cy="369332"/>
          </a:xfrm>
          <a:prstGeom prst="rect">
            <a:avLst/>
          </a:prstGeom>
          <a:noFill/>
        </p:spPr>
        <p:txBody>
          <a:bodyPr wrap="square">
            <a:spAutoFit/>
          </a:bodyPr>
          <a:lstStyle/>
          <a:p>
            <a:r>
              <a:rPr lang="fr-FR" b="1" i="0" dirty="0">
                <a:solidFill>
                  <a:srgbClr val="8E5434"/>
                </a:solidFill>
                <a:effectLst/>
                <a:latin typeface="arial" panose="020B0604020202020204" pitchFamily="34" charset="0"/>
              </a:rPr>
              <a:t>Mécanisme de verrouillage</a:t>
            </a:r>
            <a:endParaRPr lang="fr-FR" dirty="0"/>
          </a:p>
        </p:txBody>
      </p:sp>
      <p:sp>
        <p:nvSpPr>
          <p:cNvPr id="8" name="Rectangle 7">
            <a:extLst>
              <a:ext uri="{FF2B5EF4-FFF2-40B4-BE49-F238E27FC236}">
                <a16:creationId xmlns:a16="http://schemas.microsoft.com/office/drawing/2014/main" id="{8FF0DFF5-7C91-18D3-C5D6-D74BE7653AC1}"/>
              </a:ext>
            </a:extLst>
          </p:cNvPr>
          <p:cNvSpPr/>
          <p:nvPr/>
        </p:nvSpPr>
        <p:spPr>
          <a:xfrm>
            <a:off x="5528633" y="43458"/>
            <a:ext cx="1134734"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lvl="1" algn="ctr"/>
            <a:r>
              <a:rPr lang="fr-FR" sz="2800" b="1" dirty="0"/>
              <a:t>Portes</a:t>
            </a:r>
          </a:p>
        </p:txBody>
      </p:sp>
    </p:spTree>
    <p:extLst>
      <p:ext uri="{BB962C8B-B14F-4D97-AF65-F5344CB8AC3E}">
        <p14:creationId xmlns:p14="http://schemas.microsoft.com/office/powerpoint/2010/main" val="5515848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648B16-87F7-49A1-8B2D-A5861C62034D}"/>
              </a:ext>
            </a:extLst>
          </p:cNvPr>
          <p:cNvSpPr/>
          <p:nvPr/>
        </p:nvSpPr>
        <p:spPr>
          <a:xfrm>
            <a:off x="4928118" y="750990"/>
            <a:ext cx="2335764" cy="400110"/>
          </a:xfrm>
          <a:prstGeom prst="rect">
            <a:avLst/>
          </a:prstGeom>
        </p:spPr>
        <p:txBody>
          <a:bodyPr wrap="square">
            <a:spAutoFit/>
          </a:bodyPr>
          <a:lstStyle/>
          <a:p>
            <a:pPr algn="ctr"/>
            <a:r>
              <a:rPr lang="fr-FR" sz="2000" b="1" dirty="0"/>
              <a:t>Portes passagers</a:t>
            </a:r>
          </a:p>
        </p:txBody>
      </p:sp>
      <p:sp>
        <p:nvSpPr>
          <p:cNvPr id="6" name="Rectangle 5">
            <a:extLst>
              <a:ext uri="{FF2B5EF4-FFF2-40B4-BE49-F238E27FC236}">
                <a16:creationId xmlns:a16="http://schemas.microsoft.com/office/drawing/2014/main" id="{68675F84-E70A-40D3-B741-03DE90B11F47}"/>
              </a:ext>
            </a:extLst>
          </p:cNvPr>
          <p:cNvSpPr/>
          <p:nvPr/>
        </p:nvSpPr>
        <p:spPr>
          <a:xfrm>
            <a:off x="802433" y="1325669"/>
            <a:ext cx="7900892" cy="461985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dirty="0"/>
              <a:t>Elles sont presque toutes de type bouchon ;</a:t>
            </a:r>
          </a:p>
          <a:p>
            <a:pPr>
              <a:lnSpc>
                <a:spcPct val="150000"/>
              </a:lnSpc>
            </a:pPr>
            <a:r>
              <a:rPr lang="fr-FR" dirty="0"/>
              <a:t>En position fermées, les forces développées par la ∆P plaquent la porte sur son encadrement muni de butées.</a:t>
            </a:r>
          </a:p>
          <a:p>
            <a:pPr>
              <a:lnSpc>
                <a:spcPct val="150000"/>
              </a:lnSpc>
            </a:pPr>
            <a:r>
              <a:rPr lang="fr-FR" dirty="0"/>
              <a:t>Elles s’ouvrent soit :</a:t>
            </a:r>
          </a:p>
          <a:p>
            <a:pPr marL="285750" lvl="0" indent="-285750">
              <a:lnSpc>
                <a:spcPct val="150000"/>
              </a:lnSpc>
              <a:buFont typeface="Arial" panose="020B0604020202020204" pitchFamily="34" charset="0"/>
              <a:buChar char="•"/>
            </a:pPr>
            <a:r>
              <a:rPr lang="fr-FR" dirty="0"/>
              <a:t>vers l’intérieur (SE 210-Tristar) en s’escamotant dans le plafond de la cabine (manuellement ou électriquement) ;</a:t>
            </a:r>
          </a:p>
          <a:p>
            <a:pPr marL="285750" lvl="0" indent="-285750">
              <a:lnSpc>
                <a:spcPct val="150000"/>
              </a:lnSpc>
              <a:buFont typeface="Arial" panose="020B0604020202020204" pitchFamily="34" charset="0"/>
              <a:buChar char="•"/>
            </a:pPr>
            <a:r>
              <a:rPr lang="fr-FR" dirty="0"/>
              <a:t>vers l’extérieur (Boeing, Airbus...) en pivotant sur deux charnières pour se plaquer contre le fuselage.</a:t>
            </a:r>
          </a:p>
          <a:p>
            <a:pPr>
              <a:lnSpc>
                <a:spcPct val="150000"/>
              </a:lnSpc>
            </a:pPr>
            <a:r>
              <a:rPr lang="fr-FR" dirty="0"/>
              <a:t>Leur manœuvre s’effectue de l’intérieur comme de l’extérieur avec si nécessaire une assistance par vérin pneumatique, ressort de compensation ou moteur électrique.</a:t>
            </a:r>
          </a:p>
        </p:txBody>
      </p:sp>
      <p:pic>
        <p:nvPicPr>
          <p:cNvPr id="7" name="Picture 8">
            <a:extLst>
              <a:ext uri="{FF2B5EF4-FFF2-40B4-BE49-F238E27FC236}">
                <a16:creationId xmlns:a16="http://schemas.microsoft.com/office/drawing/2014/main" id="{7BDCBE04-8EB0-AC2A-F983-5645AB585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283" y="1483605"/>
            <a:ext cx="1692275" cy="41036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3876F27-125E-797D-DBA8-ECAED5CD4220}"/>
              </a:ext>
            </a:extLst>
          </p:cNvPr>
          <p:cNvSpPr/>
          <p:nvPr/>
        </p:nvSpPr>
        <p:spPr>
          <a:xfrm>
            <a:off x="5528633" y="53201"/>
            <a:ext cx="1134734"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lvl="1" algn="ctr"/>
            <a:r>
              <a:rPr lang="fr-FR" sz="2800" b="1" dirty="0"/>
              <a:t>Portes</a:t>
            </a:r>
          </a:p>
        </p:txBody>
      </p:sp>
    </p:spTree>
    <p:extLst>
      <p:ext uri="{BB962C8B-B14F-4D97-AF65-F5344CB8AC3E}">
        <p14:creationId xmlns:p14="http://schemas.microsoft.com/office/powerpoint/2010/main" val="1501809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orte photo A320">
            <a:extLst>
              <a:ext uri="{FF2B5EF4-FFF2-40B4-BE49-F238E27FC236}">
                <a16:creationId xmlns:a16="http://schemas.microsoft.com/office/drawing/2014/main" id="{F5300690-131E-3951-B1F5-1A740A7CBD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47648" y="887996"/>
            <a:ext cx="4317694" cy="3587799"/>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8A1D172A-4342-B908-27A9-C561557843B0}"/>
              </a:ext>
            </a:extLst>
          </p:cNvPr>
          <p:cNvSpPr txBox="1"/>
          <p:nvPr/>
        </p:nvSpPr>
        <p:spPr>
          <a:xfrm>
            <a:off x="699174" y="5046674"/>
            <a:ext cx="11110908" cy="9233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285750" indent="-285750" algn="just">
              <a:buFont typeface="Arial" panose="020B0604020202020204" pitchFamily="34" charset="0"/>
              <a:buChar char="•"/>
            </a:pPr>
            <a:r>
              <a:rPr lang="fr-FR" b="0" i="0" dirty="0">
                <a:solidFill>
                  <a:srgbClr val="000000"/>
                </a:solidFill>
                <a:effectLst/>
              </a:rPr>
              <a:t>Chaque porte est maintenue par un bras de support et deux bras de guidage qui maintiennent la porte parallèlement au fuselage pendant l'ouverture et la fermeture. </a:t>
            </a:r>
          </a:p>
          <a:p>
            <a:pPr marL="285750" indent="-285750" algn="just">
              <a:buFont typeface="Arial" panose="020B0604020202020204" pitchFamily="34" charset="0"/>
              <a:buChar char="•"/>
            </a:pPr>
            <a:r>
              <a:rPr lang="fr-FR" b="0" i="0" dirty="0">
                <a:solidFill>
                  <a:srgbClr val="000000"/>
                </a:solidFill>
                <a:effectLst/>
              </a:rPr>
              <a:t>Le mécanisme de la porte est actionné manuellement.</a:t>
            </a:r>
            <a:endParaRPr lang="fr-FR" dirty="0"/>
          </a:p>
        </p:txBody>
      </p:sp>
      <p:pic>
        <p:nvPicPr>
          <p:cNvPr id="9" name="Picture 2" descr="Porte Issue  Airbus 321">
            <a:extLst>
              <a:ext uri="{FF2B5EF4-FFF2-40B4-BE49-F238E27FC236}">
                <a16:creationId xmlns:a16="http://schemas.microsoft.com/office/drawing/2014/main" id="{A682BB22-BC53-1AA4-9D0C-26681BBBE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74" y="741647"/>
            <a:ext cx="5396825" cy="3695238"/>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a:extLst>
              <a:ext uri="{FF2B5EF4-FFF2-40B4-BE49-F238E27FC236}">
                <a16:creationId xmlns:a16="http://schemas.microsoft.com/office/drawing/2014/main" id="{9FCC9E75-6317-E3E6-9CF5-41090AF2677F}"/>
              </a:ext>
            </a:extLst>
          </p:cNvPr>
          <p:cNvSpPr/>
          <p:nvPr/>
        </p:nvSpPr>
        <p:spPr>
          <a:xfrm>
            <a:off x="5687261" y="79337"/>
            <a:ext cx="1134734"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lvl="1" algn="ctr"/>
            <a:r>
              <a:rPr lang="fr-FR" sz="2800" b="1" dirty="0"/>
              <a:t>Portes</a:t>
            </a:r>
          </a:p>
        </p:txBody>
      </p:sp>
    </p:spTree>
    <p:extLst>
      <p:ext uri="{BB962C8B-B14F-4D97-AF65-F5344CB8AC3E}">
        <p14:creationId xmlns:p14="http://schemas.microsoft.com/office/powerpoint/2010/main" val="363423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456FAA3-8872-4915-AFD3-43273C4E0641}"/>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5" name="Rectangle 4">
            <a:extLst>
              <a:ext uri="{FF2B5EF4-FFF2-40B4-BE49-F238E27FC236}">
                <a16:creationId xmlns:a16="http://schemas.microsoft.com/office/drawing/2014/main" id="{B53B95FD-A0CF-4D17-A235-27EB594E7573}"/>
              </a:ext>
            </a:extLst>
          </p:cNvPr>
          <p:cNvSpPr/>
          <p:nvPr/>
        </p:nvSpPr>
        <p:spPr>
          <a:xfrm>
            <a:off x="4756691" y="548718"/>
            <a:ext cx="2678618" cy="400110"/>
          </a:xfrm>
          <a:prstGeom prst="rect">
            <a:avLst/>
          </a:prstGeom>
        </p:spPr>
        <p:txBody>
          <a:bodyPr wrap="none">
            <a:spAutoFit/>
          </a:bodyPr>
          <a:lstStyle/>
          <a:p>
            <a:pPr marL="0" lvl="2" algn="ctr"/>
            <a:r>
              <a:rPr lang="fr-FR" sz="2000" b="1" dirty="0"/>
              <a:t>Efforts appliqués en vol</a:t>
            </a:r>
          </a:p>
        </p:txBody>
      </p:sp>
      <p:sp>
        <p:nvSpPr>
          <p:cNvPr id="6" name="Rectangle 5">
            <a:extLst>
              <a:ext uri="{FF2B5EF4-FFF2-40B4-BE49-F238E27FC236}">
                <a16:creationId xmlns:a16="http://schemas.microsoft.com/office/drawing/2014/main" id="{2D5BB639-E59E-4750-916A-C87B99D66647}"/>
              </a:ext>
            </a:extLst>
          </p:cNvPr>
          <p:cNvSpPr/>
          <p:nvPr/>
        </p:nvSpPr>
        <p:spPr>
          <a:xfrm>
            <a:off x="1164548" y="2429079"/>
            <a:ext cx="9445396"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 vol, le fuselage est comparable à une poutre suspendue en son milieu. L’empennage étant déporteur, les forces qui s’appliquent sur le fuselage sont d’origine :</a:t>
            </a:r>
          </a:p>
          <a:p>
            <a:endParaRPr lang="fr-FR" dirty="0"/>
          </a:p>
          <a:p>
            <a:r>
              <a:rPr lang="fr-FR" b="1" i="1" dirty="0"/>
              <a:t>Massiques</a:t>
            </a:r>
          </a:p>
          <a:p>
            <a:r>
              <a:rPr lang="fr-FR" b="1" i="1" dirty="0">
                <a:solidFill>
                  <a:schemeClr val="tx1"/>
                </a:solidFill>
              </a:rPr>
              <a:t>Aérodynamiques de portance </a:t>
            </a:r>
            <a:r>
              <a:rPr lang="fr-FR" b="1" i="1" dirty="0" err="1">
                <a:solidFill>
                  <a:schemeClr val="tx1"/>
                </a:solidFill>
              </a:rPr>
              <a:t>F</a:t>
            </a:r>
            <a:r>
              <a:rPr lang="fr-FR" b="1" i="1" baseline="-25000" dirty="0" err="1">
                <a:solidFill>
                  <a:schemeClr val="tx1"/>
                </a:solidFill>
              </a:rPr>
              <a:t>z</a:t>
            </a:r>
            <a:r>
              <a:rPr lang="fr-FR" b="1" i="1" baseline="-25000" dirty="0">
                <a:solidFill>
                  <a:schemeClr val="tx1"/>
                </a:solidFill>
              </a:rPr>
              <a:t> </a:t>
            </a:r>
            <a:r>
              <a:rPr lang="fr-FR" b="1" i="1" dirty="0">
                <a:solidFill>
                  <a:schemeClr val="tx1"/>
                </a:solidFill>
              </a:rPr>
              <a:t>et de traînée F</a:t>
            </a:r>
            <a:r>
              <a:rPr lang="fr-FR" b="1" i="1" baseline="-25000" dirty="0">
                <a:solidFill>
                  <a:schemeClr val="tx1"/>
                </a:solidFill>
              </a:rPr>
              <a:t>x</a:t>
            </a:r>
            <a:endParaRPr lang="fr-FR" b="1" i="1" dirty="0">
              <a:solidFill>
                <a:schemeClr val="tx1"/>
              </a:solidFill>
            </a:endParaRPr>
          </a:p>
          <a:p>
            <a:endParaRPr lang="fr-FR" b="1" i="1" dirty="0"/>
          </a:p>
        </p:txBody>
      </p:sp>
    </p:spTree>
    <p:extLst>
      <p:ext uri="{BB962C8B-B14F-4D97-AF65-F5344CB8AC3E}">
        <p14:creationId xmlns:p14="http://schemas.microsoft.com/office/powerpoint/2010/main" val="25611235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516695-1CF1-4AE1-AD1C-C5795A7FF886}"/>
              </a:ext>
            </a:extLst>
          </p:cNvPr>
          <p:cNvSpPr/>
          <p:nvPr/>
        </p:nvSpPr>
        <p:spPr>
          <a:xfrm>
            <a:off x="838200" y="5203804"/>
            <a:ext cx="11049000" cy="12890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Un toboggan d’évacuation rapide est plié dans un coffret intégré dans la partie inférieure de chaque porte. </a:t>
            </a:r>
          </a:p>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Un dispositif d’accrochage (barre de seuil) d’éjection et de gonflage automatique est commandé par un levier d’armement.</a:t>
            </a:r>
          </a:p>
        </p:txBody>
      </p:sp>
      <p:pic>
        <p:nvPicPr>
          <p:cNvPr id="6" name="Picture 5">
            <a:extLst>
              <a:ext uri="{FF2B5EF4-FFF2-40B4-BE49-F238E27FC236}">
                <a16:creationId xmlns:a16="http://schemas.microsoft.com/office/drawing/2014/main" id="{28C43F94-6BC7-4502-47C0-3BB500F5E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35997"/>
            <a:ext cx="3245912" cy="4069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52982D5F-580F-D2E5-0B80-5289DAAEBE76}"/>
              </a:ext>
            </a:extLst>
          </p:cNvPr>
          <p:cNvSpPr/>
          <p:nvPr/>
        </p:nvSpPr>
        <p:spPr>
          <a:xfrm>
            <a:off x="5528633" y="103515"/>
            <a:ext cx="1134734"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lvl="1" algn="ctr"/>
            <a:r>
              <a:rPr lang="fr-FR" sz="2800" b="1" dirty="0"/>
              <a:t>Portes</a:t>
            </a:r>
          </a:p>
        </p:txBody>
      </p:sp>
      <p:pic>
        <p:nvPicPr>
          <p:cNvPr id="11" name="Picture 4">
            <a:extLst>
              <a:ext uri="{FF2B5EF4-FFF2-40B4-BE49-F238E27FC236}">
                <a16:creationId xmlns:a16="http://schemas.microsoft.com/office/drawing/2014/main" id="{13AC42E0-C53B-F1F5-CB96-286EBF1C04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11" t="8294" r="13375" b="9698"/>
          <a:stretch/>
        </p:blipFill>
        <p:spPr bwMode="auto">
          <a:xfrm>
            <a:off x="5318975" y="935997"/>
            <a:ext cx="6568225" cy="4069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1660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8D0015E5-147B-426B-859B-3ED55B69B9B5}"/>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663367" y="1944711"/>
            <a:ext cx="4671528" cy="3749372"/>
          </a:xfrm>
          <a:prstGeom prst="rect">
            <a:avLst/>
          </a:prstGeom>
          <a:noFill/>
          <a:ln w="19050">
            <a:solidFill>
              <a:schemeClr val="tx1"/>
            </a:solidFill>
          </a:ln>
        </p:spPr>
      </p:pic>
      <p:sp>
        <p:nvSpPr>
          <p:cNvPr id="5" name="Rectangle 4">
            <a:extLst>
              <a:ext uri="{FF2B5EF4-FFF2-40B4-BE49-F238E27FC236}">
                <a16:creationId xmlns:a16="http://schemas.microsoft.com/office/drawing/2014/main" id="{878EB87F-72C4-47A7-B123-0C4976218A7C}"/>
              </a:ext>
            </a:extLst>
          </p:cNvPr>
          <p:cNvSpPr/>
          <p:nvPr/>
        </p:nvSpPr>
        <p:spPr>
          <a:xfrm>
            <a:off x="283268" y="3819397"/>
            <a:ext cx="6169290" cy="254088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pPr>
            <a:r>
              <a:rPr lang="fr-FR" dirty="0"/>
              <a:t>Les efforts transversaux dus à la ∆P sont repris par des butées et des crochets situés à l’aplomb de chaque couple et chaque lisse pour assurer une continuité ainsi qu’une bonne répartition des contraintes.  </a:t>
            </a:r>
          </a:p>
          <a:p>
            <a:pPr algn="just">
              <a:lnSpc>
                <a:spcPct val="150000"/>
              </a:lnSpc>
            </a:pPr>
            <a:r>
              <a:rPr lang="fr-FR" dirty="0"/>
              <a:t>Un joint périphérique assure l’étanchéité, il est protégé de l’écrasement par les butées.</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48FF7358-197D-4661-BA49-2F9685D55A99}"/>
              </a:ext>
            </a:extLst>
          </p:cNvPr>
          <p:cNvSpPr/>
          <p:nvPr/>
        </p:nvSpPr>
        <p:spPr>
          <a:xfrm>
            <a:off x="360785" y="1490628"/>
            <a:ext cx="6014257" cy="212006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La structure des portes est identique à celle du fuselage:</a:t>
            </a:r>
          </a:p>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segments de couples</a:t>
            </a:r>
          </a:p>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lisses </a:t>
            </a:r>
          </a:p>
          <a:p>
            <a:pPr marL="285750" indent="-285750" algn="just">
              <a:lnSpc>
                <a:spcPct val="150000"/>
              </a:lnSpc>
              <a:spcAft>
                <a:spcPts val="0"/>
              </a:spcAft>
              <a:buFont typeface="Arial" panose="020B0604020202020204" pitchFamily="34" charset="0"/>
              <a:buChar char="•"/>
            </a:pPr>
            <a:r>
              <a:rPr lang="fr-FR" dirty="0">
                <a:latin typeface="Times New Roman" panose="02020603050405020304" pitchFamily="18" charset="0"/>
                <a:ea typeface="Calibri" panose="020F0502020204030204" pitchFamily="34" charset="0"/>
                <a:cs typeface="Arial" panose="020B0604020202020204" pitchFamily="34" charset="0"/>
              </a:rPr>
              <a:t>revêtement travaillant</a:t>
            </a:r>
          </a:p>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ensemble constituant un véritable caisson.</a:t>
            </a:r>
          </a:p>
        </p:txBody>
      </p:sp>
      <p:sp>
        <p:nvSpPr>
          <p:cNvPr id="6" name="Rectangle 5">
            <a:extLst>
              <a:ext uri="{FF2B5EF4-FFF2-40B4-BE49-F238E27FC236}">
                <a16:creationId xmlns:a16="http://schemas.microsoft.com/office/drawing/2014/main" id="{9253CF43-0F30-D9FF-12BC-C8F8ADFCDEEF}"/>
              </a:ext>
            </a:extLst>
          </p:cNvPr>
          <p:cNvSpPr/>
          <p:nvPr/>
        </p:nvSpPr>
        <p:spPr>
          <a:xfrm>
            <a:off x="5528633" y="103515"/>
            <a:ext cx="1134734"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lvl="1" algn="ctr"/>
            <a:r>
              <a:rPr lang="fr-FR" sz="2800" b="1" dirty="0"/>
              <a:t>Portes</a:t>
            </a:r>
          </a:p>
        </p:txBody>
      </p:sp>
    </p:spTree>
    <p:extLst>
      <p:ext uri="{BB962C8B-B14F-4D97-AF65-F5344CB8AC3E}">
        <p14:creationId xmlns:p14="http://schemas.microsoft.com/office/powerpoint/2010/main" val="2497489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6781FB4-8A20-929C-94A9-1822A88AA6CF}"/>
              </a:ext>
            </a:extLst>
          </p:cNvPr>
          <p:cNvSpPr txBox="1"/>
          <p:nvPr/>
        </p:nvSpPr>
        <p:spPr>
          <a:xfrm>
            <a:off x="465222" y="2047391"/>
            <a:ext cx="6321945" cy="33733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b="0" i="0" dirty="0">
                <a:solidFill>
                  <a:srgbClr val="000000"/>
                </a:solidFill>
                <a:effectLst/>
              </a:rPr>
              <a:t>Les portes de </a:t>
            </a:r>
            <a:r>
              <a:rPr lang="fr-FR" b="0" i="0" dirty="0" err="1">
                <a:solidFill>
                  <a:srgbClr val="000000"/>
                </a:solidFill>
                <a:effectLst/>
              </a:rPr>
              <a:t>soutes</a:t>
            </a:r>
            <a:r>
              <a:rPr lang="fr-FR" b="0" i="0" dirty="0">
                <a:solidFill>
                  <a:srgbClr val="000000"/>
                </a:solidFill>
                <a:effectLst/>
              </a:rPr>
              <a:t> appelées également portes des compartiments de chargement ou portes cargo.</a:t>
            </a:r>
          </a:p>
          <a:p>
            <a:pPr marL="285750" indent="-285750" algn="just">
              <a:lnSpc>
                <a:spcPct val="150000"/>
              </a:lnSpc>
              <a:buFont typeface="Arial" panose="020B0604020202020204" pitchFamily="34" charset="0"/>
              <a:buChar char="•"/>
            </a:pPr>
            <a:r>
              <a:rPr lang="fr-FR" b="0" i="0" dirty="0">
                <a:solidFill>
                  <a:srgbClr val="000000"/>
                </a:solidFill>
                <a:effectLst/>
              </a:rPr>
              <a:t> Il sont situées à l'avant et à l'arrière en bas du côté droit du fuselage, </a:t>
            </a:r>
          </a:p>
          <a:p>
            <a:pPr marL="285750" indent="-285750" algn="just">
              <a:lnSpc>
                <a:spcPct val="150000"/>
              </a:lnSpc>
              <a:buFont typeface="Arial" panose="020B0604020202020204" pitchFamily="34" charset="0"/>
              <a:buChar char="•"/>
            </a:pPr>
            <a:r>
              <a:rPr lang="fr-FR" b="0" i="0" dirty="0">
                <a:solidFill>
                  <a:srgbClr val="000000"/>
                </a:solidFill>
                <a:effectLst/>
              </a:rPr>
              <a:t>donnent accès aux compartiments de chargement avant et arrière. </a:t>
            </a:r>
          </a:p>
          <a:p>
            <a:pPr marL="285750" indent="-285750" algn="just">
              <a:lnSpc>
                <a:spcPct val="150000"/>
              </a:lnSpc>
              <a:buFont typeface="Arial" panose="020B0604020202020204" pitchFamily="34" charset="0"/>
              <a:buChar char="•"/>
            </a:pPr>
            <a:r>
              <a:rPr lang="fr-FR" b="0" i="0" dirty="0">
                <a:solidFill>
                  <a:srgbClr val="000000"/>
                </a:solidFill>
                <a:effectLst/>
              </a:rPr>
              <a:t>Ces portes sont conçues pour supporter les charges de traction de la pression interne.</a:t>
            </a:r>
            <a:endParaRPr lang="fr-FR" dirty="0"/>
          </a:p>
        </p:txBody>
      </p:sp>
      <p:pic>
        <p:nvPicPr>
          <p:cNvPr id="8194" name="Picture 2" descr="Cargo trois portes">
            <a:extLst>
              <a:ext uri="{FF2B5EF4-FFF2-40B4-BE49-F238E27FC236}">
                <a16:creationId xmlns:a16="http://schemas.microsoft.com/office/drawing/2014/main" id="{37AA8A7C-20DF-AA38-F6F0-A4C9267568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3966" y="2047391"/>
            <a:ext cx="4987907" cy="3373695"/>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a:extLst>
              <a:ext uri="{FF2B5EF4-FFF2-40B4-BE49-F238E27FC236}">
                <a16:creationId xmlns:a16="http://schemas.microsoft.com/office/drawing/2014/main" id="{35EF45C8-3F0B-D20A-3AD2-25B2329DBE8D}"/>
              </a:ext>
            </a:extLst>
          </p:cNvPr>
          <p:cNvSpPr/>
          <p:nvPr/>
        </p:nvSpPr>
        <p:spPr>
          <a:xfrm>
            <a:off x="465222" y="132144"/>
            <a:ext cx="11548674" cy="523220"/>
          </a:xfrm>
          <a:prstGeom prst="rect">
            <a:avLst/>
          </a:prstGeom>
        </p:spPr>
        <p:txBody>
          <a:bodyPr wrap="none">
            <a:spAutoFit/>
          </a:bodyPr>
          <a:lstStyle/>
          <a:p>
            <a:pPr lvl="1"/>
            <a:r>
              <a:rPr lang="fr-FR" sz="2800" b="1" dirty="0"/>
              <a:t>passage des commandes, portes, hublots, panneaux de décompression</a:t>
            </a:r>
          </a:p>
        </p:txBody>
      </p:sp>
      <p:sp>
        <p:nvSpPr>
          <p:cNvPr id="8" name="Rectangle 7">
            <a:extLst>
              <a:ext uri="{FF2B5EF4-FFF2-40B4-BE49-F238E27FC236}">
                <a16:creationId xmlns:a16="http://schemas.microsoft.com/office/drawing/2014/main" id="{A41DE74E-8D80-69D7-A856-E408F3C36EA3}"/>
              </a:ext>
            </a:extLst>
          </p:cNvPr>
          <p:cNvSpPr/>
          <p:nvPr/>
        </p:nvSpPr>
        <p:spPr>
          <a:xfrm>
            <a:off x="5476350" y="627364"/>
            <a:ext cx="1915333" cy="400110"/>
          </a:xfrm>
          <a:prstGeom prst="rect">
            <a:avLst/>
          </a:prstGeom>
        </p:spPr>
        <p:txBody>
          <a:bodyPr wrap="none">
            <a:spAutoFit/>
          </a:bodyPr>
          <a:lstStyle/>
          <a:p>
            <a:pPr marL="0" lvl="3" algn="ctr"/>
            <a:r>
              <a:rPr lang="fr-FR" sz="2000" b="1" i="1" dirty="0"/>
              <a:t>Portes de </a:t>
            </a:r>
            <a:r>
              <a:rPr lang="fr-FR" sz="2000" b="1" i="1" dirty="0" err="1"/>
              <a:t>soutes</a:t>
            </a:r>
            <a:endParaRPr lang="fr-FR" sz="2000" b="1" i="1" dirty="0"/>
          </a:p>
        </p:txBody>
      </p:sp>
    </p:spTree>
    <p:extLst>
      <p:ext uri="{BB962C8B-B14F-4D97-AF65-F5344CB8AC3E}">
        <p14:creationId xmlns:p14="http://schemas.microsoft.com/office/powerpoint/2010/main" val="31518901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C505A3-FE8C-4251-AB46-11981AEDA02F}"/>
              </a:ext>
            </a:extLst>
          </p:cNvPr>
          <p:cNvSpPr/>
          <p:nvPr/>
        </p:nvSpPr>
        <p:spPr>
          <a:xfrm>
            <a:off x="4957941" y="232987"/>
            <a:ext cx="1915333"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lvl="3" algn="ctr"/>
            <a:r>
              <a:rPr lang="fr-FR" sz="2000" b="1" i="1" dirty="0"/>
              <a:t>Portes de </a:t>
            </a:r>
            <a:r>
              <a:rPr lang="fr-FR" sz="2000" b="1" i="1" dirty="0" err="1"/>
              <a:t>soutes</a:t>
            </a:r>
            <a:endParaRPr lang="fr-FR" sz="2000" b="1" i="1" dirty="0"/>
          </a:p>
        </p:txBody>
      </p:sp>
      <p:sp>
        <p:nvSpPr>
          <p:cNvPr id="8" name="Rectangle 7">
            <a:extLst>
              <a:ext uri="{FF2B5EF4-FFF2-40B4-BE49-F238E27FC236}">
                <a16:creationId xmlns:a16="http://schemas.microsoft.com/office/drawing/2014/main" id="{077EB9CE-AACC-4A01-8235-CAABA54ADBFF}"/>
              </a:ext>
            </a:extLst>
          </p:cNvPr>
          <p:cNvSpPr/>
          <p:nvPr/>
        </p:nvSpPr>
        <p:spPr>
          <a:xfrm>
            <a:off x="1615598" y="5101954"/>
            <a:ext cx="8960804" cy="120032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buFont typeface="Arial" panose="020B0604020202020204" pitchFamily="34" charset="0"/>
              <a:buChar char="•"/>
            </a:pPr>
            <a:r>
              <a:rPr lang="fr-FR" dirty="0"/>
              <a:t>Leur structure est identique à celle des portes passagers</a:t>
            </a:r>
          </a:p>
          <a:p>
            <a:pPr marL="285750" indent="-285750">
              <a:buFont typeface="Arial" panose="020B0604020202020204" pitchFamily="34" charset="0"/>
              <a:buChar char="•"/>
            </a:pPr>
            <a:r>
              <a:rPr lang="fr-FR" dirty="0"/>
              <a:t>généralement de dimensions plus grandes pour faciliter le chargement du fret</a:t>
            </a:r>
          </a:p>
          <a:p>
            <a:pPr marL="285750" indent="-285750">
              <a:buFont typeface="Arial" panose="020B0604020202020204" pitchFamily="34" charset="0"/>
              <a:buChar char="•"/>
            </a:pPr>
            <a:r>
              <a:rPr lang="fr-FR" dirty="0"/>
              <a:t>elles s'ouvrent vers l'extérieur et vers le haut : </a:t>
            </a:r>
          </a:p>
          <a:p>
            <a:pPr marL="285750" indent="-285750">
              <a:buFont typeface="Arial" panose="020B0604020202020204" pitchFamily="34" charset="0"/>
              <a:buChar char="•"/>
            </a:pPr>
            <a:r>
              <a:rPr lang="fr-FR" dirty="0"/>
              <a:t>elles sont manœuvrées par des moteurs ou des vérins électriques ou hydrauliques. </a:t>
            </a:r>
          </a:p>
        </p:txBody>
      </p:sp>
      <p:pic>
        <p:nvPicPr>
          <p:cNvPr id="9" name="Image 8">
            <a:extLst>
              <a:ext uri="{FF2B5EF4-FFF2-40B4-BE49-F238E27FC236}">
                <a16:creationId xmlns:a16="http://schemas.microsoft.com/office/drawing/2014/main" id="{48AA039E-BC9D-4AFB-9A0C-125DC0871F2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9228" y="1155881"/>
            <a:ext cx="3185795" cy="3410585"/>
          </a:xfrm>
          <a:prstGeom prst="rect">
            <a:avLst/>
          </a:prstGeom>
          <a:noFill/>
          <a:ln w="19050">
            <a:solidFill>
              <a:schemeClr val="tx1"/>
            </a:solidFill>
          </a:ln>
        </p:spPr>
      </p:pic>
      <p:pic>
        <p:nvPicPr>
          <p:cNvPr id="10" name="Picture 7">
            <a:extLst>
              <a:ext uri="{FF2B5EF4-FFF2-40B4-BE49-F238E27FC236}">
                <a16:creationId xmlns:a16="http://schemas.microsoft.com/office/drawing/2014/main" id="{84F6AAE0-490D-57CF-02EC-36BF1FCA1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020" y="1065202"/>
            <a:ext cx="5133162" cy="3655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7240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C25D9B0-857E-89C1-487F-C51F33D5BD8C}"/>
              </a:ext>
            </a:extLst>
          </p:cNvPr>
          <p:cNvSpPr txBox="1"/>
          <p:nvPr/>
        </p:nvSpPr>
        <p:spPr>
          <a:xfrm>
            <a:off x="888046" y="5371025"/>
            <a:ext cx="10415907"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b="0" i="0" dirty="0">
                <a:solidFill>
                  <a:srgbClr val="000000"/>
                </a:solidFill>
                <a:effectLst/>
              </a:rPr>
              <a:t>Les portes des compartiments de chargement s'ouvrent vers l'extérieur et vers le haut. </a:t>
            </a:r>
          </a:p>
          <a:p>
            <a:pPr marL="285750" indent="-285750" algn="just">
              <a:buFont typeface="Arial" panose="020B0604020202020204" pitchFamily="34" charset="0"/>
              <a:buChar char="•"/>
            </a:pPr>
            <a:r>
              <a:rPr lang="fr-FR" b="0" i="0" dirty="0">
                <a:solidFill>
                  <a:srgbClr val="000000"/>
                </a:solidFill>
                <a:effectLst/>
              </a:rPr>
              <a:t>Elles sont articulées par une charnière type "piano". </a:t>
            </a:r>
          </a:p>
          <a:p>
            <a:pPr marL="285750" indent="-285750" algn="just">
              <a:buFont typeface="Arial" panose="020B0604020202020204" pitchFamily="34" charset="0"/>
              <a:buChar char="•"/>
            </a:pPr>
            <a:r>
              <a:rPr lang="fr-FR" b="0" i="0" dirty="0">
                <a:solidFill>
                  <a:srgbClr val="000000"/>
                </a:solidFill>
                <a:effectLst/>
              </a:rPr>
              <a:t>Elles sont verrouillées et déverrouillées manuellement par une poignée située sur la porte.</a:t>
            </a:r>
            <a:endParaRPr lang="fr-FR" dirty="0"/>
          </a:p>
        </p:txBody>
      </p:sp>
      <p:pic>
        <p:nvPicPr>
          <p:cNvPr id="9218" name="Picture 2" descr="Cargo porte schema">
            <a:extLst>
              <a:ext uri="{FF2B5EF4-FFF2-40B4-BE49-F238E27FC236}">
                <a16:creationId xmlns:a16="http://schemas.microsoft.com/office/drawing/2014/main" id="{92CD4544-339F-AB48-679F-028498DFEE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0661" y="1228265"/>
            <a:ext cx="6910678" cy="3615713"/>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a:extLst>
              <a:ext uri="{FF2B5EF4-FFF2-40B4-BE49-F238E27FC236}">
                <a16:creationId xmlns:a16="http://schemas.microsoft.com/office/drawing/2014/main" id="{1EF0BD4E-4027-E410-9A76-D1521A047A1E}"/>
              </a:ext>
            </a:extLst>
          </p:cNvPr>
          <p:cNvSpPr/>
          <p:nvPr/>
        </p:nvSpPr>
        <p:spPr>
          <a:xfrm>
            <a:off x="321662" y="181825"/>
            <a:ext cx="11548674" cy="523220"/>
          </a:xfrm>
          <a:prstGeom prst="rect">
            <a:avLst/>
          </a:prstGeom>
        </p:spPr>
        <p:txBody>
          <a:bodyPr wrap="none">
            <a:spAutoFit/>
          </a:bodyPr>
          <a:lstStyle/>
          <a:p>
            <a:pPr lvl="1"/>
            <a:r>
              <a:rPr lang="fr-FR" sz="2800" b="1" dirty="0"/>
              <a:t>passage des commandes, portes, hublots, panneaux de décompression</a:t>
            </a:r>
          </a:p>
        </p:txBody>
      </p:sp>
      <p:sp>
        <p:nvSpPr>
          <p:cNvPr id="8" name="Rectangle 7">
            <a:extLst>
              <a:ext uri="{FF2B5EF4-FFF2-40B4-BE49-F238E27FC236}">
                <a16:creationId xmlns:a16="http://schemas.microsoft.com/office/drawing/2014/main" id="{79945976-3CBD-A790-3961-F129E24E7C43}"/>
              </a:ext>
            </a:extLst>
          </p:cNvPr>
          <p:cNvSpPr/>
          <p:nvPr/>
        </p:nvSpPr>
        <p:spPr>
          <a:xfrm>
            <a:off x="5138332" y="705045"/>
            <a:ext cx="1915333" cy="400110"/>
          </a:xfrm>
          <a:prstGeom prst="rect">
            <a:avLst/>
          </a:prstGeom>
        </p:spPr>
        <p:txBody>
          <a:bodyPr wrap="none">
            <a:spAutoFit/>
          </a:bodyPr>
          <a:lstStyle/>
          <a:p>
            <a:pPr marL="0" lvl="3" algn="ctr"/>
            <a:r>
              <a:rPr lang="fr-FR" sz="2000" b="1" i="1" dirty="0"/>
              <a:t>Portes de </a:t>
            </a:r>
            <a:r>
              <a:rPr lang="fr-FR" sz="2000" b="1" i="1" dirty="0" err="1"/>
              <a:t>soutes</a:t>
            </a:r>
            <a:endParaRPr lang="fr-FR" sz="2000" b="1" i="1" dirty="0"/>
          </a:p>
        </p:txBody>
      </p:sp>
    </p:spTree>
    <p:extLst>
      <p:ext uri="{BB962C8B-B14F-4D97-AF65-F5344CB8AC3E}">
        <p14:creationId xmlns:p14="http://schemas.microsoft.com/office/powerpoint/2010/main" val="2901712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7DC3F094-6E9F-41D0-9643-399B735AD91A}"/>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35836" y="1698568"/>
            <a:ext cx="4766172" cy="4617449"/>
          </a:xfrm>
          <a:prstGeom prst="rect">
            <a:avLst/>
          </a:prstGeom>
          <a:noFill/>
          <a:ln w="19050">
            <a:solidFill>
              <a:schemeClr val="tx1"/>
            </a:solidFill>
          </a:ln>
        </p:spPr>
      </p:pic>
      <p:sp>
        <p:nvSpPr>
          <p:cNvPr id="5" name="Rectangle 4">
            <a:extLst>
              <a:ext uri="{FF2B5EF4-FFF2-40B4-BE49-F238E27FC236}">
                <a16:creationId xmlns:a16="http://schemas.microsoft.com/office/drawing/2014/main" id="{1D68178A-B4C7-4E30-8EDD-F1207B9B68E8}"/>
              </a:ext>
            </a:extLst>
          </p:cNvPr>
          <p:cNvSpPr/>
          <p:nvPr/>
        </p:nvSpPr>
        <p:spPr>
          <a:xfrm>
            <a:off x="321663" y="2852239"/>
            <a:ext cx="5834743" cy="212686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lvl="0">
              <a:lnSpc>
                <a:spcPct val="150000"/>
              </a:lnSpc>
              <a:defRPr/>
            </a:pPr>
            <a:r>
              <a:rPr lang="fr-FR" dirty="0"/>
              <a:t>Néanmoins, certaines portes de </a:t>
            </a:r>
            <a:r>
              <a:rPr lang="fr-FR" dirty="0" err="1"/>
              <a:t>soutes</a:t>
            </a:r>
            <a:r>
              <a:rPr lang="fr-FR" dirty="0"/>
              <a:t> de dimensions réduites peuvent être de type bouchon (idem portes passagers) et s’ouvrir manuellement vers l’intérieur et vers le haut (Airbus, Boeing, Douglas...). La commande peut s’effectuer de l’extérieur ou de l’intérieur.</a:t>
            </a:r>
          </a:p>
        </p:txBody>
      </p:sp>
      <p:sp>
        <p:nvSpPr>
          <p:cNvPr id="6" name="Rectangle 5">
            <a:extLst>
              <a:ext uri="{FF2B5EF4-FFF2-40B4-BE49-F238E27FC236}">
                <a16:creationId xmlns:a16="http://schemas.microsoft.com/office/drawing/2014/main" id="{3ADCC899-FBA4-40E9-AD0A-5C2BF44AE238}"/>
              </a:ext>
            </a:extLst>
          </p:cNvPr>
          <p:cNvSpPr/>
          <p:nvPr/>
        </p:nvSpPr>
        <p:spPr>
          <a:xfrm>
            <a:off x="321663" y="46762"/>
            <a:ext cx="11548674" cy="523220"/>
          </a:xfrm>
          <a:prstGeom prst="rect">
            <a:avLst/>
          </a:prstGeom>
        </p:spPr>
        <p:txBody>
          <a:bodyPr wrap="none">
            <a:spAutoFit/>
          </a:bodyPr>
          <a:lstStyle/>
          <a:p>
            <a:pPr lvl="1"/>
            <a:r>
              <a:rPr lang="fr-FR" sz="2800" b="1" dirty="0"/>
              <a:t>passage des commandes, portes, hublots, panneaux de décompression</a:t>
            </a:r>
          </a:p>
        </p:txBody>
      </p:sp>
      <p:sp>
        <p:nvSpPr>
          <p:cNvPr id="7" name="Rectangle 6">
            <a:extLst>
              <a:ext uri="{FF2B5EF4-FFF2-40B4-BE49-F238E27FC236}">
                <a16:creationId xmlns:a16="http://schemas.microsoft.com/office/drawing/2014/main" id="{1F9E81F7-6404-413E-9464-378E51D58AF6}"/>
              </a:ext>
            </a:extLst>
          </p:cNvPr>
          <p:cNvSpPr/>
          <p:nvPr/>
        </p:nvSpPr>
        <p:spPr>
          <a:xfrm>
            <a:off x="5332791" y="541982"/>
            <a:ext cx="1915333" cy="400110"/>
          </a:xfrm>
          <a:prstGeom prst="rect">
            <a:avLst/>
          </a:prstGeom>
        </p:spPr>
        <p:txBody>
          <a:bodyPr wrap="none">
            <a:spAutoFit/>
          </a:bodyPr>
          <a:lstStyle/>
          <a:p>
            <a:pPr marL="0" lvl="3" algn="ctr"/>
            <a:r>
              <a:rPr lang="fr-FR" sz="2000" b="1" i="1" dirty="0"/>
              <a:t>Portes de </a:t>
            </a:r>
            <a:r>
              <a:rPr lang="fr-FR" sz="2000" b="1" i="1" dirty="0" err="1"/>
              <a:t>soutes</a:t>
            </a:r>
            <a:endParaRPr lang="fr-FR" sz="2000" b="1" i="1" dirty="0"/>
          </a:p>
        </p:txBody>
      </p:sp>
    </p:spTree>
    <p:extLst>
      <p:ext uri="{BB962C8B-B14F-4D97-AF65-F5344CB8AC3E}">
        <p14:creationId xmlns:p14="http://schemas.microsoft.com/office/powerpoint/2010/main" val="27023550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35F370D-B9AA-42D2-ACA4-11696F04B6C6}"/>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248124" y="1265811"/>
            <a:ext cx="4042536" cy="3880365"/>
          </a:xfrm>
          <a:prstGeom prst="rect">
            <a:avLst/>
          </a:prstGeom>
          <a:noFill/>
          <a:ln w="19050">
            <a:solidFill>
              <a:schemeClr val="tx1"/>
            </a:solidFill>
          </a:ln>
        </p:spPr>
      </p:pic>
      <p:sp>
        <p:nvSpPr>
          <p:cNvPr id="6" name="Rectangle 5">
            <a:extLst>
              <a:ext uri="{FF2B5EF4-FFF2-40B4-BE49-F238E27FC236}">
                <a16:creationId xmlns:a16="http://schemas.microsoft.com/office/drawing/2014/main" id="{077F36A1-1D81-441A-A8B7-D624A53CA150}"/>
              </a:ext>
            </a:extLst>
          </p:cNvPr>
          <p:cNvSpPr/>
          <p:nvPr/>
        </p:nvSpPr>
        <p:spPr>
          <a:xfrm>
            <a:off x="600269" y="5453682"/>
            <a:ext cx="10991462"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dirty="0"/>
              <a:t>La position "fermeture" de chaque crochet est vérifiée, électriquement par un microcontact relié à un voyant, doublée d’un dispositif mécanique (doigt) de signalisation. </a:t>
            </a:r>
          </a:p>
          <a:p>
            <a:r>
              <a:rPr lang="fr-FR" dirty="0"/>
              <a:t>Un joint périphérique assure l’étanchéité.</a:t>
            </a:r>
          </a:p>
        </p:txBody>
      </p:sp>
      <p:sp>
        <p:nvSpPr>
          <p:cNvPr id="7" name="Rectangle 6">
            <a:extLst>
              <a:ext uri="{FF2B5EF4-FFF2-40B4-BE49-F238E27FC236}">
                <a16:creationId xmlns:a16="http://schemas.microsoft.com/office/drawing/2014/main" id="{DD64B254-E70B-4446-818D-C4C02A4FF83F}"/>
              </a:ext>
            </a:extLst>
          </p:cNvPr>
          <p:cNvSpPr/>
          <p:nvPr/>
        </p:nvSpPr>
        <p:spPr>
          <a:xfrm>
            <a:off x="321663" y="46762"/>
            <a:ext cx="11548674" cy="523220"/>
          </a:xfrm>
          <a:prstGeom prst="rect">
            <a:avLst/>
          </a:prstGeom>
        </p:spPr>
        <p:txBody>
          <a:bodyPr wrap="none">
            <a:spAutoFit/>
          </a:bodyPr>
          <a:lstStyle/>
          <a:p>
            <a:pPr lvl="1"/>
            <a:r>
              <a:rPr lang="fr-FR" sz="2800" b="1" dirty="0"/>
              <a:t>passage des commandes, portes, hublots, panneaux de décompression</a:t>
            </a:r>
          </a:p>
        </p:txBody>
      </p:sp>
      <p:sp>
        <p:nvSpPr>
          <p:cNvPr id="8" name="Rectangle 7">
            <a:extLst>
              <a:ext uri="{FF2B5EF4-FFF2-40B4-BE49-F238E27FC236}">
                <a16:creationId xmlns:a16="http://schemas.microsoft.com/office/drawing/2014/main" id="{3A3E52E4-6946-41D4-B204-75332245F0FF}"/>
              </a:ext>
            </a:extLst>
          </p:cNvPr>
          <p:cNvSpPr/>
          <p:nvPr/>
        </p:nvSpPr>
        <p:spPr>
          <a:xfrm>
            <a:off x="5332791" y="541982"/>
            <a:ext cx="1915333" cy="400110"/>
          </a:xfrm>
          <a:prstGeom prst="rect">
            <a:avLst/>
          </a:prstGeom>
        </p:spPr>
        <p:txBody>
          <a:bodyPr wrap="none">
            <a:spAutoFit/>
          </a:bodyPr>
          <a:lstStyle/>
          <a:p>
            <a:pPr marL="0" lvl="3" algn="ctr"/>
            <a:r>
              <a:rPr lang="fr-FR" sz="2000" b="1" i="1" dirty="0"/>
              <a:t>Portes de </a:t>
            </a:r>
            <a:r>
              <a:rPr lang="fr-FR" sz="2000" b="1" i="1" dirty="0" err="1"/>
              <a:t>soutes</a:t>
            </a:r>
            <a:endParaRPr lang="fr-FR" sz="2000" b="1" i="1" dirty="0"/>
          </a:p>
        </p:txBody>
      </p:sp>
      <p:sp>
        <p:nvSpPr>
          <p:cNvPr id="9" name="Rectangle 8">
            <a:extLst>
              <a:ext uri="{FF2B5EF4-FFF2-40B4-BE49-F238E27FC236}">
                <a16:creationId xmlns:a16="http://schemas.microsoft.com/office/drawing/2014/main" id="{21767BD2-C65A-488F-9759-E567B45AA6CE}"/>
              </a:ext>
            </a:extLst>
          </p:cNvPr>
          <p:cNvSpPr/>
          <p:nvPr/>
        </p:nvSpPr>
        <p:spPr>
          <a:xfrm>
            <a:off x="600269" y="1625447"/>
            <a:ext cx="6096000" cy="1200329"/>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a:t>Des crochets, situés à l’aplomb de chaque couple, assurent le verrouillage de la porte, transmettent et répartissent les contraintes dues à la ∆P (Continuité périphérique sur chaque couple).</a:t>
            </a:r>
          </a:p>
        </p:txBody>
      </p:sp>
    </p:spTree>
    <p:extLst>
      <p:ext uri="{BB962C8B-B14F-4D97-AF65-F5344CB8AC3E}">
        <p14:creationId xmlns:p14="http://schemas.microsoft.com/office/powerpoint/2010/main" val="16072778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8D38025-823D-8A4A-5FB2-2E57D235533B}"/>
              </a:ext>
            </a:extLst>
          </p:cNvPr>
          <p:cNvSpPr txBox="1"/>
          <p:nvPr/>
        </p:nvSpPr>
        <p:spPr>
          <a:xfrm>
            <a:off x="321662" y="2102448"/>
            <a:ext cx="6461318" cy="33369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lnSpc>
                <a:spcPct val="200000"/>
              </a:lnSpc>
              <a:buFont typeface="Arial" panose="020B0604020202020204" pitchFamily="34" charset="0"/>
              <a:buChar char="•"/>
            </a:pPr>
            <a:r>
              <a:rPr lang="fr-FR" b="0" i="0" dirty="0">
                <a:solidFill>
                  <a:srgbClr val="000000"/>
                </a:solidFill>
                <a:effectLst/>
                <a:latin typeface="arial" panose="020B0604020202020204" pitchFamily="34" charset="0"/>
              </a:rPr>
              <a:t>L'ouverture des portes se fait en plusieurs temps. </a:t>
            </a:r>
          </a:p>
          <a:p>
            <a:pPr marL="285750" indent="-285750" algn="just">
              <a:lnSpc>
                <a:spcPct val="200000"/>
              </a:lnSpc>
              <a:buFont typeface="Arial" panose="020B0604020202020204" pitchFamily="34" charset="0"/>
              <a:buChar char="•"/>
            </a:pPr>
            <a:r>
              <a:rPr lang="fr-FR" b="0" i="0" dirty="0">
                <a:solidFill>
                  <a:srgbClr val="000000"/>
                </a:solidFill>
                <a:effectLst/>
                <a:latin typeface="arial" panose="020B0604020202020204" pitchFamily="34" charset="0"/>
              </a:rPr>
              <a:t>En tirant la poignée jusqu'au premier "cran", un volet de mise à l'air libre s'ouvre pour équilibrer la pression de la </a:t>
            </a:r>
            <a:r>
              <a:rPr lang="fr-FR" b="0" i="0" dirty="0" err="1">
                <a:solidFill>
                  <a:srgbClr val="000000"/>
                </a:solidFill>
                <a:effectLst/>
                <a:latin typeface="arial" panose="020B0604020202020204" pitchFamily="34" charset="0"/>
              </a:rPr>
              <a:t>soute</a:t>
            </a:r>
            <a:r>
              <a:rPr lang="fr-FR" b="0" i="0" dirty="0">
                <a:solidFill>
                  <a:srgbClr val="000000"/>
                </a:solidFill>
                <a:effectLst/>
                <a:latin typeface="arial" panose="020B0604020202020204" pitchFamily="34" charset="0"/>
              </a:rPr>
              <a:t> avec la pression atmosphérique extérieure. </a:t>
            </a:r>
          </a:p>
          <a:p>
            <a:pPr marL="285750" indent="-285750" algn="just">
              <a:lnSpc>
                <a:spcPct val="200000"/>
              </a:lnSpc>
              <a:buFont typeface="Arial" panose="020B0604020202020204" pitchFamily="34" charset="0"/>
              <a:buChar char="•"/>
            </a:pPr>
            <a:r>
              <a:rPr lang="fr-FR" b="0" i="0" dirty="0">
                <a:solidFill>
                  <a:srgbClr val="000000"/>
                </a:solidFill>
                <a:effectLst/>
                <a:latin typeface="arial" panose="020B0604020202020204" pitchFamily="34" charset="0"/>
              </a:rPr>
              <a:t>Le deuxième cran déverrouille les crochets et la porte va légèrement s'ouvrir.</a:t>
            </a:r>
            <a:endParaRPr lang="fr-FR" dirty="0"/>
          </a:p>
        </p:txBody>
      </p:sp>
      <p:pic>
        <p:nvPicPr>
          <p:cNvPr id="10242" name="Picture 2" descr="Cargo poignee ventilation">
            <a:extLst>
              <a:ext uri="{FF2B5EF4-FFF2-40B4-BE49-F238E27FC236}">
                <a16:creationId xmlns:a16="http://schemas.microsoft.com/office/drawing/2014/main" id="{79CF1326-B38F-1BCA-4DF3-FBEB0496CD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53665" y="1418613"/>
            <a:ext cx="4384671" cy="453521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1586B6D-EDA0-DD0B-E89A-25293C3AFA2E}"/>
              </a:ext>
            </a:extLst>
          </p:cNvPr>
          <p:cNvSpPr/>
          <p:nvPr/>
        </p:nvSpPr>
        <p:spPr>
          <a:xfrm>
            <a:off x="321662" y="181825"/>
            <a:ext cx="11548674" cy="523220"/>
          </a:xfrm>
          <a:prstGeom prst="rect">
            <a:avLst/>
          </a:prstGeom>
        </p:spPr>
        <p:txBody>
          <a:bodyPr wrap="none">
            <a:spAutoFit/>
          </a:bodyPr>
          <a:lstStyle/>
          <a:p>
            <a:pPr lvl="1"/>
            <a:r>
              <a:rPr lang="fr-FR" sz="2800" b="1" dirty="0"/>
              <a:t>passage des commandes, portes, hublots, panneaux de décompression</a:t>
            </a:r>
          </a:p>
        </p:txBody>
      </p:sp>
      <p:sp>
        <p:nvSpPr>
          <p:cNvPr id="8" name="Rectangle 7">
            <a:extLst>
              <a:ext uri="{FF2B5EF4-FFF2-40B4-BE49-F238E27FC236}">
                <a16:creationId xmlns:a16="http://schemas.microsoft.com/office/drawing/2014/main" id="{B28E9EB6-55B4-3042-94A9-F9D4E451D697}"/>
              </a:ext>
            </a:extLst>
          </p:cNvPr>
          <p:cNvSpPr/>
          <p:nvPr/>
        </p:nvSpPr>
        <p:spPr>
          <a:xfrm>
            <a:off x="5138332" y="705045"/>
            <a:ext cx="1915333" cy="400110"/>
          </a:xfrm>
          <a:prstGeom prst="rect">
            <a:avLst/>
          </a:prstGeom>
        </p:spPr>
        <p:txBody>
          <a:bodyPr wrap="none">
            <a:spAutoFit/>
          </a:bodyPr>
          <a:lstStyle/>
          <a:p>
            <a:pPr marL="0" lvl="3" algn="ctr"/>
            <a:r>
              <a:rPr lang="fr-FR" sz="2000" b="1" i="1" dirty="0"/>
              <a:t>Portes de </a:t>
            </a:r>
            <a:r>
              <a:rPr lang="fr-FR" sz="2000" b="1" i="1" dirty="0" err="1"/>
              <a:t>soutes</a:t>
            </a:r>
            <a:endParaRPr lang="fr-FR" sz="2000" b="1" i="1" dirty="0"/>
          </a:p>
        </p:txBody>
      </p:sp>
    </p:spTree>
    <p:extLst>
      <p:ext uri="{BB962C8B-B14F-4D97-AF65-F5344CB8AC3E}">
        <p14:creationId xmlns:p14="http://schemas.microsoft.com/office/powerpoint/2010/main" val="23788228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B679DE8-1183-F6B8-51E4-D6B791EF05E8}"/>
              </a:ext>
            </a:extLst>
          </p:cNvPr>
          <p:cNvSpPr txBox="1"/>
          <p:nvPr/>
        </p:nvSpPr>
        <p:spPr>
          <a:xfrm>
            <a:off x="578033" y="4850921"/>
            <a:ext cx="519575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0" i="0" dirty="0">
                <a:solidFill>
                  <a:srgbClr val="000000"/>
                </a:solidFill>
                <a:effectLst/>
                <a:latin typeface="arial" panose="020B0604020202020204" pitchFamily="34" charset="0"/>
              </a:rPr>
              <a:t>Les portes avant ou arrière sont actionnées hydrauliquement à l'aide de la pompe électrique du système hydraulique. </a:t>
            </a:r>
          </a:p>
          <a:p>
            <a:pPr algn="just"/>
            <a:r>
              <a:rPr lang="fr-FR" b="0" i="0" dirty="0">
                <a:solidFill>
                  <a:srgbClr val="000000"/>
                </a:solidFill>
                <a:effectLst/>
                <a:latin typeface="arial" panose="020B0604020202020204" pitchFamily="34" charset="0"/>
              </a:rPr>
              <a:t>Un voyant vert permet de vérifier si la pression est correcte.</a:t>
            </a:r>
            <a:endParaRPr lang="fr-FR" dirty="0"/>
          </a:p>
        </p:txBody>
      </p:sp>
      <p:pic>
        <p:nvPicPr>
          <p:cNvPr id="11266" name="Picture 2" descr="Cargo porte commande">
            <a:extLst>
              <a:ext uri="{FF2B5EF4-FFF2-40B4-BE49-F238E27FC236}">
                <a16:creationId xmlns:a16="http://schemas.microsoft.com/office/drawing/2014/main" id="{7EFFFDDF-8DC4-4FD8-6B98-91A764A5F6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5130" y="1035252"/>
            <a:ext cx="4279365" cy="373333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argo verin  galet 320">
            <a:extLst>
              <a:ext uri="{FF2B5EF4-FFF2-40B4-BE49-F238E27FC236}">
                <a16:creationId xmlns:a16="http://schemas.microsoft.com/office/drawing/2014/main" id="{6B251B67-E343-BABF-DC5A-93F6320D3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487" y="842067"/>
            <a:ext cx="4067175" cy="3943350"/>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D0FA2FB-4758-BBE3-6A6F-05769FA6A147}"/>
              </a:ext>
            </a:extLst>
          </p:cNvPr>
          <p:cNvSpPr txBox="1"/>
          <p:nvPr/>
        </p:nvSpPr>
        <p:spPr>
          <a:xfrm>
            <a:off x="7435499" y="5092603"/>
            <a:ext cx="4434837"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0" i="0" dirty="0">
                <a:solidFill>
                  <a:srgbClr val="000000"/>
                </a:solidFill>
                <a:effectLst/>
                <a:latin typeface="arial" panose="020B0604020202020204" pitchFamily="34" charset="0"/>
              </a:rPr>
              <a:t>En cas de panne hydraulique, les portes peuvent s'ouvrir en utilisant une pompe manuelle.</a:t>
            </a:r>
            <a:endParaRPr lang="fr-FR" dirty="0"/>
          </a:p>
        </p:txBody>
      </p:sp>
      <p:sp>
        <p:nvSpPr>
          <p:cNvPr id="10" name="Rectangle 9">
            <a:extLst>
              <a:ext uri="{FF2B5EF4-FFF2-40B4-BE49-F238E27FC236}">
                <a16:creationId xmlns:a16="http://schemas.microsoft.com/office/drawing/2014/main" id="{A6DE2BE9-847D-BD3D-6AB2-DA519DB65F38}"/>
              </a:ext>
            </a:extLst>
          </p:cNvPr>
          <p:cNvSpPr/>
          <p:nvPr/>
        </p:nvSpPr>
        <p:spPr>
          <a:xfrm>
            <a:off x="321662" y="181825"/>
            <a:ext cx="11548674" cy="523220"/>
          </a:xfrm>
          <a:prstGeom prst="rect">
            <a:avLst/>
          </a:prstGeom>
        </p:spPr>
        <p:txBody>
          <a:bodyPr wrap="none">
            <a:spAutoFit/>
          </a:bodyPr>
          <a:lstStyle/>
          <a:p>
            <a:pPr lvl="1"/>
            <a:r>
              <a:rPr lang="fr-FR" sz="2800" b="1" dirty="0"/>
              <a:t>passage des commandes, portes, hublots, panneaux de décompression</a:t>
            </a:r>
          </a:p>
        </p:txBody>
      </p:sp>
      <p:sp>
        <p:nvSpPr>
          <p:cNvPr id="11" name="Rectangle 10">
            <a:extLst>
              <a:ext uri="{FF2B5EF4-FFF2-40B4-BE49-F238E27FC236}">
                <a16:creationId xmlns:a16="http://schemas.microsoft.com/office/drawing/2014/main" id="{FF2EC1F5-241B-7D2E-2487-D287EE61BD74}"/>
              </a:ext>
            </a:extLst>
          </p:cNvPr>
          <p:cNvSpPr/>
          <p:nvPr/>
        </p:nvSpPr>
        <p:spPr>
          <a:xfrm>
            <a:off x="5138332" y="705045"/>
            <a:ext cx="1915333" cy="400110"/>
          </a:xfrm>
          <a:prstGeom prst="rect">
            <a:avLst/>
          </a:prstGeom>
        </p:spPr>
        <p:txBody>
          <a:bodyPr wrap="none">
            <a:spAutoFit/>
          </a:bodyPr>
          <a:lstStyle/>
          <a:p>
            <a:pPr marL="0" lvl="3" algn="ctr"/>
            <a:r>
              <a:rPr lang="fr-FR" sz="2000" b="1" i="1" dirty="0"/>
              <a:t>Portes de </a:t>
            </a:r>
            <a:r>
              <a:rPr lang="fr-FR" sz="2000" b="1" i="1" dirty="0" err="1"/>
              <a:t>soutes</a:t>
            </a:r>
            <a:endParaRPr lang="fr-FR" sz="2000" b="1" i="1" dirty="0"/>
          </a:p>
        </p:txBody>
      </p:sp>
    </p:spTree>
    <p:extLst>
      <p:ext uri="{BB962C8B-B14F-4D97-AF65-F5344CB8AC3E}">
        <p14:creationId xmlns:p14="http://schemas.microsoft.com/office/powerpoint/2010/main" val="10085321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5">
            <a:extLst>
              <a:ext uri="{FF2B5EF4-FFF2-40B4-BE49-F238E27FC236}">
                <a16:creationId xmlns:a16="http://schemas.microsoft.com/office/drawing/2014/main" id="{03DEFFAC-1C35-55AD-10BB-F72D2D2B82EA}"/>
              </a:ext>
            </a:extLst>
          </p:cNvPr>
          <p:cNvSpPr>
            <a:spLocks noGrp="1"/>
          </p:cNvSpPr>
          <p:nvPr>
            <p:ph type="sldNum" sz="quarter" idx="12"/>
          </p:nvPr>
        </p:nvSpPr>
        <p:spPr/>
        <p:txBody>
          <a:bodyPr/>
          <a:lstStyle/>
          <a:p>
            <a:fld id="{1BAC0D5B-7580-499E-B706-E8FE347608CF}" type="slidenum">
              <a:rPr lang="fr-FR" altLang="fr-FR"/>
              <a:pPr/>
              <a:t>69</a:t>
            </a:fld>
            <a:endParaRPr lang="fr-FR" altLang="fr-FR"/>
          </a:p>
        </p:txBody>
      </p:sp>
      <p:pic>
        <p:nvPicPr>
          <p:cNvPr id="1775622" name="Picture 6">
            <a:extLst>
              <a:ext uri="{FF2B5EF4-FFF2-40B4-BE49-F238E27FC236}">
                <a16:creationId xmlns:a16="http://schemas.microsoft.com/office/drawing/2014/main" id="{1089DB94-7ED3-6F05-E398-DC43ACF9E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670" y="1556463"/>
            <a:ext cx="4408487" cy="4175960"/>
          </a:xfrm>
          <a:prstGeom prst="rect">
            <a:avLst/>
          </a:prstGeom>
          <a:ln/>
        </p:spPr>
        <p:style>
          <a:lnRef idx="2">
            <a:schemeClr val="dk1"/>
          </a:lnRef>
          <a:fillRef idx="1">
            <a:schemeClr val="lt1"/>
          </a:fillRef>
          <a:effectRef idx="0">
            <a:schemeClr val="dk1"/>
          </a:effectRef>
          <a:fontRef idx="minor">
            <a:schemeClr val="dk1"/>
          </a:fontRef>
        </p:style>
      </p:pic>
      <p:sp>
        <p:nvSpPr>
          <p:cNvPr id="8" name="Rectangle 7">
            <a:extLst>
              <a:ext uri="{FF2B5EF4-FFF2-40B4-BE49-F238E27FC236}">
                <a16:creationId xmlns:a16="http://schemas.microsoft.com/office/drawing/2014/main" id="{D8F04CB5-27E2-E49E-0032-995E84C34A49}"/>
              </a:ext>
            </a:extLst>
          </p:cNvPr>
          <p:cNvSpPr/>
          <p:nvPr/>
        </p:nvSpPr>
        <p:spPr>
          <a:xfrm>
            <a:off x="5332791" y="296894"/>
            <a:ext cx="1915333" cy="400110"/>
          </a:xfrm>
          <a:prstGeom prst="rect">
            <a:avLst/>
          </a:prstGeom>
        </p:spPr>
        <p:txBody>
          <a:bodyPr wrap="none">
            <a:spAutoFit/>
          </a:bodyPr>
          <a:lstStyle/>
          <a:p>
            <a:pPr marL="0" lvl="3" algn="ctr"/>
            <a:r>
              <a:rPr lang="fr-FR" sz="2000" b="1" i="1" dirty="0"/>
              <a:t>Portes de </a:t>
            </a:r>
            <a:r>
              <a:rPr lang="fr-FR" sz="2000" b="1" i="1" dirty="0" err="1"/>
              <a:t>soutes</a:t>
            </a:r>
            <a:endParaRPr lang="fr-FR" sz="2000" b="1" i="1" dirty="0"/>
          </a:p>
        </p:txBody>
      </p:sp>
      <p:sp>
        <p:nvSpPr>
          <p:cNvPr id="9" name="ZoneTexte 8">
            <a:extLst>
              <a:ext uri="{FF2B5EF4-FFF2-40B4-BE49-F238E27FC236}">
                <a16:creationId xmlns:a16="http://schemas.microsoft.com/office/drawing/2014/main" id="{CA10F05D-5223-A9A0-2753-4CCC51F98BA8}"/>
              </a:ext>
            </a:extLst>
          </p:cNvPr>
          <p:cNvSpPr txBox="1"/>
          <p:nvPr/>
        </p:nvSpPr>
        <p:spPr>
          <a:xfrm>
            <a:off x="537882" y="2757117"/>
            <a:ext cx="5432612" cy="23529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fr-FR" sz="2000" dirty="0"/>
              <a:t>Toutes les ouvertures, portes, pare-brise provoquent des concentrations d‘efforts importants auxquelles on oppose des éléments résistants (cadres)en alliages légers forges en titane ou en aciers</a:t>
            </a:r>
          </a:p>
        </p:txBody>
      </p:sp>
    </p:spTree>
    <p:extLst>
      <p:ext uri="{BB962C8B-B14F-4D97-AF65-F5344CB8AC3E}">
        <p14:creationId xmlns:p14="http://schemas.microsoft.com/office/powerpoint/2010/main" val="257124781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space réservé du numéro de diapositive 5">
            <a:extLst>
              <a:ext uri="{FF2B5EF4-FFF2-40B4-BE49-F238E27FC236}">
                <a16:creationId xmlns:a16="http://schemas.microsoft.com/office/drawing/2014/main" id="{0A19AB2D-723D-40F8-C16E-2BE30250056B}"/>
              </a:ext>
            </a:extLst>
          </p:cNvPr>
          <p:cNvSpPr>
            <a:spLocks noGrp="1"/>
          </p:cNvSpPr>
          <p:nvPr>
            <p:ph type="sldNum" sz="quarter" idx="12"/>
          </p:nvPr>
        </p:nvSpPr>
        <p:spPr/>
        <p:txBody>
          <a:bodyPr/>
          <a:lstStyle/>
          <a:p>
            <a:fld id="{C72464FF-5D57-479F-B068-0379CB1516B3}" type="slidenum">
              <a:rPr lang="fr-FR" altLang="fr-FR"/>
              <a:pPr/>
              <a:t>7</a:t>
            </a:fld>
            <a:endParaRPr lang="fr-FR" altLang="fr-FR"/>
          </a:p>
        </p:txBody>
      </p:sp>
      <p:pic>
        <p:nvPicPr>
          <p:cNvPr id="1864710" name="Picture 6">
            <a:extLst>
              <a:ext uri="{FF2B5EF4-FFF2-40B4-BE49-F238E27FC236}">
                <a16:creationId xmlns:a16="http://schemas.microsoft.com/office/drawing/2014/main" id="{35C09BBB-D4A3-DA0A-3011-0016A4CFA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9" y="1773239"/>
            <a:ext cx="8135937" cy="2232025"/>
          </a:xfrm>
          <a:prstGeom prst="rect">
            <a:avLst/>
          </a:prstGeom>
          <a:ln/>
        </p:spPr>
        <p:style>
          <a:lnRef idx="2">
            <a:schemeClr val="accent2"/>
          </a:lnRef>
          <a:fillRef idx="1">
            <a:schemeClr val="lt1"/>
          </a:fillRef>
          <a:effectRef idx="0">
            <a:schemeClr val="accent2"/>
          </a:effectRef>
          <a:fontRef idx="minor">
            <a:schemeClr val="dk1"/>
          </a:fontRef>
        </p:style>
      </p:pic>
      <p:sp>
        <p:nvSpPr>
          <p:cNvPr id="1864713" name="Text Box 9">
            <a:extLst>
              <a:ext uri="{FF2B5EF4-FFF2-40B4-BE49-F238E27FC236}">
                <a16:creationId xmlns:a16="http://schemas.microsoft.com/office/drawing/2014/main" id="{07C2C1A7-BDCC-80BB-CA01-3BA12FDD5B2F}"/>
              </a:ext>
            </a:extLst>
          </p:cNvPr>
          <p:cNvSpPr txBox="1">
            <a:spLocks noChangeArrowheads="1"/>
          </p:cNvSpPr>
          <p:nvPr/>
        </p:nvSpPr>
        <p:spPr bwMode="auto">
          <a:xfrm>
            <a:off x="-958850" y="7718425"/>
            <a:ext cx="3292475" cy="1143000"/>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fr-FR"/>
          </a:p>
        </p:txBody>
      </p:sp>
      <p:sp>
        <p:nvSpPr>
          <p:cNvPr id="1864715" name="Text Box 11">
            <a:extLst>
              <a:ext uri="{FF2B5EF4-FFF2-40B4-BE49-F238E27FC236}">
                <a16:creationId xmlns:a16="http://schemas.microsoft.com/office/drawing/2014/main" id="{DB6A9EA2-FDD2-AC1D-3A5B-15E6ACAC1518}"/>
              </a:ext>
            </a:extLst>
          </p:cNvPr>
          <p:cNvSpPr txBox="1">
            <a:spLocks noChangeArrowheads="1"/>
          </p:cNvSpPr>
          <p:nvPr/>
        </p:nvSpPr>
        <p:spPr bwMode="auto">
          <a:xfrm>
            <a:off x="-2187575" y="7718425"/>
            <a:ext cx="5911850" cy="1154113"/>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fr-FR"/>
          </a:p>
        </p:txBody>
      </p:sp>
      <p:sp>
        <p:nvSpPr>
          <p:cNvPr id="1864722" name="Rectangle 18">
            <a:extLst>
              <a:ext uri="{FF2B5EF4-FFF2-40B4-BE49-F238E27FC236}">
                <a16:creationId xmlns:a16="http://schemas.microsoft.com/office/drawing/2014/main" id="{E93559ED-66C2-D9DE-BC83-9767CC34B2F0}"/>
              </a:ext>
            </a:extLst>
          </p:cNvPr>
          <p:cNvSpPr>
            <a:spLocks noChangeArrowheads="1"/>
          </p:cNvSpPr>
          <p:nvPr/>
        </p:nvSpPr>
        <p:spPr bwMode="auto">
          <a:xfrm>
            <a:off x="-4267200" y="-2197921"/>
            <a:ext cx="182808"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spAutoFit/>
          </a:bodyPr>
          <a:lstStyle/>
          <a:p>
            <a:endParaRPr lang="fr-FR"/>
          </a:p>
        </p:txBody>
      </p:sp>
      <p:sp>
        <p:nvSpPr>
          <p:cNvPr id="1864724" name="Rectangle 20">
            <a:extLst>
              <a:ext uri="{FF2B5EF4-FFF2-40B4-BE49-F238E27FC236}">
                <a16:creationId xmlns:a16="http://schemas.microsoft.com/office/drawing/2014/main" id="{233B904A-E8B4-7A1D-F9C1-B9E2990B0551}"/>
              </a:ext>
            </a:extLst>
          </p:cNvPr>
          <p:cNvSpPr>
            <a:spLocks noChangeArrowheads="1"/>
          </p:cNvSpPr>
          <p:nvPr/>
        </p:nvSpPr>
        <p:spPr bwMode="auto">
          <a:xfrm>
            <a:off x="-4267200" y="-1992313"/>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fr-FR"/>
          </a:p>
        </p:txBody>
      </p:sp>
      <p:sp>
        <p:nvSpPr>
          <p:cNvPr id="1864728" name="Rectangle 24">
            <a:extLst>
              <a:ext uri="{FF2B5EF4-FFF2-40B4-BE49-F238E27FC236}">
                <a16:creationId xmlns:a16="http://schemas.microsoft.com/office/drawing/2014/main" id="{A86B5CDC-4A86-FE93-3A03-F242462879C9}"/>
              </a:ext>
            </a:extLst>
          </p:cNvPr>
          <p:cNvSpPr>
            <a:spLocks noChangeArrowheads="1"/>
          </p:cNvSpPr>
          <p:nvPr/>
        </p:nvSpPr>
        <p:spPr bwMode="auto">
          <a:xfrm>
            <a:off x="1524000" y="4007110"/>
            <a:ext cx="9144000" cy="224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spAutoFit/>
          </a:bodyPr>
          <a:lstStyle>
            <a:lvl1pPr indent="274638"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marL="342900" indent="-342900" algn="just">
              <a:buFont typeface="Arial" panose="020B0604020202020204" pitchFamily="34" charset="0"/>
              <a:buChar char="•"/>
            </a:pPr>
            <a:r>
              <a:rPr lang="fr-FR" altLang="fr-FR" sz="2000" dirty="0">
                <a:latin typeface="+mn-lt"/>
                <a:ea typeface="Times New Roman" panose="02020603050405020304" pitchFamily="18" charset="0"/>
                <a:cs typeface="Courier New" panose="02070309020205020404" pitchFamily="49" charset="0"/>
              </a:rPr>
              <a:t>Le fuselage est donc soumis, sous l'action de son poids à une flexion verticale qui engendre </a:t>
            </a:r>
          </a:p>
          <a:p>
            <a:pPr marL="342900" indent="-342900" algn="just">
              <a:buFont typeface="Arial" panose="020B0604020202020204" pitchFamily="34" charset="0"/>
              <a:buChar char="•"/>
            </a:pPr>
            <a:r>
              <a:rPr lang="fr-FR" altLang="fr-FR" sz="2000" dirty="0">
                <a:latin typeface="+mn-lt"/>
                <a:ea typeface="Times New Roman" panose="02020603050405020304" pitchFamily="18" charset="0"/>
                <a:cs typeface="Courier New" panose="02070309020205020404" pitchFamily="49" charset="0"/>
              </a:rPr>
              <a:t>des contraintes de traction à la partie supérieure </a:t>
            </a:r>
          </a:p>
          <a:p>
            <a:pPr marL="342900" indent="-342900" algn="just">
              <a:buFont typeface="Arial" panose="020B0604020202020204" pitchFamily="34" charset="0"/>
              <a:buChar char="•"/>
            </a:pPr>
            <a:r>
              <a:rPr lang="fr-FR" altLang="fr-FR" sz="2000" dirty="0">
                <a:latin typeface="+mn-lt"/>
                <a:ea typeface="Times New Roman" panose="02020603050405020304" pitchFamily="18" charset="0"/>
                <a:cs typeface="Courier New" panose="02070309020205020404" pitchFamily="49" charset="0"/>
              </a:rPr>
              <a:t>des contraintes de compression à la partie inférieure par le moment fléchissant.</a:t>
            </a:r>
            <a:endParaRPr lang="fr-FR" altLang="fr-FR" sz="2000" dirty="0">
              <a:latin typeface="+mn-lt"/>
            </a:endParaRPr>
          </a:p>
          <a:p>
            <a:pPr marL="342900" indent="-342900" algn="just">
              <a:buFont typeface="Arial" panose="020B0604020202020204" pitchFamily="34" charset="0"/>
              <a:buChar char="•"/>
            </a:pPr>
            <a:r>
              <a:rPr lang="fr-FR" altLang="fr-FR" sz="2000" dirty="0">
                <a:latin typeface="+mn-lt"/>
                <a:cs typeface="Times New Roman" panose="02020603050405020304" pitchFamily="18" charset="0"/>
              </a:rPr>
              <a:t>Cette compression crée un risque de flambage du revêtement dans la partie inférieure.</a:t>
            </a:r>
          </a:p>
          <a:p>
            <a:pPr marL="342900" indent="-342900" algn="just">
              <a:buFont typeface="Arial" panose="020B0604020202020204" pitchFamily="34" charset="0"/>
              <a:buChar char="•"/>
            </a:pPr>
            <a:r>
              <a:rPr lang="fr-FR" altLang="fr-FR" sz="2000" dirty="0">
                <a:latin typeface="+mn-lt"/>
                <a:ea typeface="Times New Roman" panose="02020603050405020304" pitchFamily="18" charset="0"/>
                <a:cs typeface="Courier New" panose="02070309020205020404" pitchFamily="49" charset="0"/>
              </a:rPr>
              <a:t>L'effort tranchant engendre une contrainte de cisaillement faible.</a:t>
            </a:r>
            <a:endParaRPr lang="fr-FR" altLang="fr-FR" sz="2000" dirty="0">
              <a:latin typeface="+mn-lt"/>
            </a:endParaRPr>
          </a:p>
        </p:txBody>
      </p:sp>
      <p:sp>
        <p:nvSpPr>
          <p:cNvPr id="1864730" name="Rectangle 26">
            <a:extLst>
              <a:ext uri="{FF2B5EF4-FFF2-40B4-BE49-F238E27FC236}">
                <a16:creationId xmlns:a16="http://schemas.microsoft.com/office/drawing/2014/main" id="{2F97F7E3-CF3A-B901-C347-0C0ECAAE4507}"/>
              </a:ext>
            </a:extLst>
          </p:cNvPr>
          <p:cNvSpPr>
            <a:spLocks noChangeArrowheads="1"/>
          </p:cNvSpPr>
          <p:nvPr/>
        </p:nvSpPr>
        <p:spPr bwMode="auto">
          <a:xfrm>
            <a:off x="-3992563" y="996950"/>
            <a:ext cx="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fr-FR"/>
          </a:p>
        </p:txBody>
      </p:sp>
      <p:sp>
        <p:nvSpPr>
          <p:cNvPr id="16" name="Titre 1">
            <a:extLst>
              <a:ext uri="{FF2B5EF4-FFF2-40B4-BE49-F238E27FC236}">
                <a16:creationId xmlns:a16="http://schemas.microsoft.com/office/drawing/2014/main" id="{EC6F262D-4F36-F813-2396-F289A7D6BB54}"/>
              </a:ext>
            </a:extLst>
          </p:cNvPr>
          <p:cNvSpPr>
            <a:spLocks noGrp="1"/>
          </p:cNvSpPr>
          <p:nvPr>
            <p:ph type="title"/>
          </p:nvPr>
        </p:nvSpPr>
        <p:spPr>
          <a:xfrm>
            <a:off x="2943764" y="14264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17" name="Rectangle 16">
            <a:extLst>
              <a:ext uri="{FF2B5EF4-FFF2-40B4-BE49-F238E27FC236}">
                <a16:creationId xmlns:a16="http://schemas.microsoft.com/office/drawing/2014/main" id="{14458602-A59A-8DD0-9156-716E2A59284C}"/>
              </a:ext>
            </a:extLst>
          </p:cNvPr>
          <p:cNvSpPr/>
          <p:nvPr/>
        </p:nvSpPr>
        <p:spPr>
          <a:xfrm>
            <a:off x="4172398" y="605868"/>
            <a:ext cx="3847207" cy="400110"/>
          </a:xfrm>
          <a:prstGeom prst="rect">
            <a:avLst/>
          </a:prstGeom>
        </p:spPr>
        <p:txBody>
          <a:bodyPr wrap="none">
            <a:spAutoFit/>
          </a:bodyPr>
          <a:lstStyle/>
          <a:p>
            <a:pPr marL="0" lvl="2" algn="ctr"/>
            <a:r>
              <a:rPr lang="fr-FR" sz="2000" b="1" dirty="0"/>
              <a:t>Efforts massiques appliqués en vol</a:t>
            </a:r>
          </a:p>
        </p:txBody>
      </p:sp>
    </p:spTree>
    <p:extLst>
      <p:ext uri="{BB962C8B-B14F-4D97-AF65-F5344CB8AC3E}">
        <p14:creationId xmlns:p14="http://schemas.microsoft.com/office/powerpoint/2010/main" val="2343088808"/>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17ECA1F1-07EC-46EC-9D82-E5B71B17A1FE}"/>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38198" y="1345420"/>
            <a:ext cx="10515600" cy="3498157"/>
          </a:xfrm>
          <a:prstGeom prst="rect">
            <a:avLst/>
          </a:prstGeom>
          <a:noFill/>
          <a:ln w="19050">
            <a:solidFill>
              <a:schemeClr val="tx1"/>
            </a:solidFill>
          </a:ln>
        </p:spPr>
      </p:pic>
      <p:sp>
        <p:nvSpPr>
          <p:cNvPr id="7" name="Rectangle 6">
            <a:extLst>
              <a:ext uri="{FF2B5EF4-FFF2-40B4-BE49-F238E27FC236}">
                <a16:creationId xmlns:a16="http://schemas.microsoft.com/office/drawing/2014/main" id="{A1DD37C5-6407-4A6D-ADA2-122C692FE95F}"/>
              </a:ext>
            </a:extLst>
          </p:cNvPr>
          <p:cNvSpPr/>
          <p:nvPr/>
        </p:nvSpPr>
        <p:spPr>
          <a:xfrm>
            <a:off x="321663" y="102745"/>
            <a:ext cx="11548674" cy="523220"/>
          </a:xfrm>
          <a:prstGeom prst="rect">
            <a:avLst/>
          </a:prstGeom>
        </p:spPr>
        <p:txBody>
          <a:bodyPr wrap="none">
            <a:spAutoFit/>
          </a:bodyPr>
          <a:lstStyle/>
          <a:p>
            <a:pPr lvl="1"/>
            <a:r>
              <a:rPr lang="fr-FR" sz="2800" b="1" dirty="0"/>
              <a:t>passage des commandes, portes, hublots, panneaux de décompression</a:t>
            </a:r>
          </a:p>
        </p:txBody>
      </p:sp>
      <p:sp>
        <p:nvSpPr>
          <p:cNvPr id="9" name="Rectangle 8">
            <a:extLst>
              <a:ext uri="{FF2B5EF4-FFF2-40B4-BE49-F238E27FC236}">
                <a16:creationId xmlns:a16="http://schemas.microsoft.com/office/drawing/2014/main" id="{1B23002A-3B8A-4A2A-BFFF-B0FAD5AA9293}"/>
              </a:ext>
            </a:extLst>
          </p:cNvPr>
          <p:cNvSpPr/>
          <p:nvPr/>
        </p:nvSpPr>
        <p:spPr>
          <a:xfrm>
            <a:off x="767441" y="5243687"/>
            <a:ext cx="10657115" cy="88036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Elles sont toutes démontables (vis, DZUS...) ou articulés (charnières et verrous). </a:t>
            </a:r>
          </a:p>
          <a:p>
            <a:pPr marL="285750" indent="-285750" algn="just">
              <a:lnSpc>
                <a:spcPct val="150000"/>
              </a:lnSpc>
              <a:buFont typeface="Arial" panose="020B0604020202020204" pitchFamily="34" charset="0"/>
              <a:buChar char="•"/>
            </a:pPr>
            <a:r>
              <a:rPr lang="fr-FR" dirty="0"/>
              <a:t>L’étanchéité est assurée avec un joint périphérique.</a:t>
            </a:r>
          </a:p>
        </p:txBody>
      </p:sp>
      <p:sp>
        <p:nvSpPr>
          <p:cNvPr id="10" name="Rectangle 9">
            <a:extLst>
              <a:ext uri="{FF2B5EF4-FFF2-40B4-BE49-F238E27FC236}">
                <a16:creationId xmlns:a16="http://schemas.microsoft.com/office/drawing/2014/main" id="{4AF3C868-4CB5-41F3-BBA4-9D14C00BF89E}"/>
              </a:ext>
            </a:extLst>
          </p:cNvPr>
          <p:cNvSpPr/>
          <p:nvPr/>
        </p:nvSpPr>
        <p:spPr>
          <a:xfrm>
            <a:off x="5129226" y="576689"/>
            <a:ext cx="1933543" cy="498663"/>
          </a:xfrm>
          <a:prstGeom prst="rect">
            <a:avLst/>
          </a:prstGeom>
        </p:spPr>
        <p:txBody>
          <a:bodyPr wrap="none">
            <a:spAutoFit/>
          </a:bodyPr>
          <a:lstStyle/>
          <a:p>
            <a:pPr marL="0" lvl="3" algn="just">
              <a:lnSpc>
                <a:spcPct val="150000"/>
              </a:lnSpc>
              <a:spcBef>
                <a:spcPts val="200"/>
              </a:spcBef>
              <a:spcAft>
                <a:spcPts val="400"/>
              </a:spcAft>
            </a:pPr>
            <a:r>
              <a:rPr lang="fr-FR" sz="2000" b="1" dirty="0">
                <a:latin typeface="Times New Roman" panose="02020603050405020304" pitchFamily="18" charset="0"/>
                <a:ea typeface="Times New Roman" panose="02020603050405020304" pitchFamily="18" charset="0"/>
              </a:rPr>
              <a:t>Portes de visites</a:t>
            </a:r>
            <a:endParaRPr lang="fr-FR"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281230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100D9F5-AF1C-446F-B2D7-1F3DDDF173C5}"/>
              </a:ext>
            </a:extLst>
          </p:cNvPr>
          <p:cNvSpPr/>
          <p:nvPr/>
        </p:nvSpPr>
        <p:spPr>
          <a:xfrm>
            <a:off x="1032588" y="5430513"/>
            <a:ext cx="10705322"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dirty="0"/>
              <a:t>Chaque porte passagers et </a:t>
            </a:r>
            <a:r>
              <a:rPr lang="fr-FR" dirty="0" err="1"/>
              <a:t>soutes</a:t>
            </a:r>
            <a:r>
              <a:rPr lang="fr-FR" dirty="0"/>
              <a:t> possède un ou plusieurs microcontacts qui permettent le contrôle, par les pilotes de la position ouverte ou fermée et sur les avions récents l’armement ou non des dispositifs d’évacuation d’urgence.</a:t>
            </a:r>
          </a:p>
        </p:txBody>
      </p:sp>
      <p:sp>
        <p:nvSpPr>
          <p:cNvPr id="7" name="Rectangle 6">
            <a:extLst>
              <a:ext uri="{FF2B5EF4-FFF2-40B4-BE49-F238E27FC236}">
                <a16:creationId xmlns:a16="http://schemas.microsoft.com/office/drawing/2014/main" id="{2430E622-2C2C-475F-B187-6124D620C582}"/>
              </a:ext>
            </a:extLst>
          </p:cNvPr>
          <p:cNvSpPr/>
          <p:nvPr/>
        </p:nvSpPr>
        <p:spPr>
          <a:xfrm>
            <a:off x="5320788" y="104047"/>
            <a:ext cx="1550424" cy="400110"/>
          </a:xfrm>
          <a:prstGeom prst="rect">
            <a:avLst/>
          </a:prstGeom>
        </p:spPr>
        <p:txBody>
          <a:bodyPr wrap="none">
            <a:spAutoFit/>
          </a:bodyPr>
          <a:lstStyle/>
          <a:p>
            <a:pPr marL="0" lvl="3"/>
            <a:r>
              <a:rPr lang="fr-FR" sz="2000" b="1" i="1" dirty="0"/>
              <a:t>Signalisation</a:t>
            </a:r>
          </a:p>
        </p:txBody>
      </p:sp>
      <p:pic>
        <p:nvPicPr>
          <p:cNvPr id="8" name="Picture 9">
            <a:extLst>
              <a:ext uri="{FF2B5EF4-FFF2-40B4-BE49-F238E27FC236}">
                <a16:creationId xmlns:a16="http://schemas.microsoft.com/office/drawing/2014/main" id="{5377FFCA-DE77-A364-9268-B9C630EB6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635" y="1960239"/>
            <a:ext cx="4572000" cy="20177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5CA9C65E-3E2E-635C-D294-155AD5166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411" y="850701"/>
            <a:ext cx="3188367" cy="423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740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numéro de diapositive 5">
            <a:extLst>
              <a:ext uri="{FF2B5EF4-FFF2-40B4-BE49-F238E27FC236}">
                <a16:creationId xmlns:a16="http://schemas.microsoft.com/office/drawing/2014/main" id="{3AB202FC-842A-2D3F-528B-B411279576EC}"/>
              </a:ext>
            </a:extLst>
          </p:cNvPr>
          <p:cNvSpPr>
            <a:spLocks noGrp="1"/>
          </p:cNvSpPr>
          <p:nvPr>
            <p:ph type="sldNum" sz="quarter" idx="12"/>
          </p:nvPr>
        </p:nvSpPr>
        <p:spPr/>
        <p:txBody>
          <a:bodyPr/>
          <a:lstStyle/>
          <a:p>
            <a:fld id="{5895F670-1436-4CA4-9FE4-3801BD1EC5F9}" type="slidenum">
              <a:rPr lang="fr-FR" altLang="fr-FR"/>
              <a:pPr/>
              <a:t>72</a:t>
            </a:fld>
            <a:endParaRPr lang="fr-FR" altLang="fr-FR"/>
          </a:p>
        </p:txBody>
      </p:sp>
      <p:pic>
        <p:nvPicPr>
          <p:cNvPr id="1762308" name="Picture 4">
            <a:extLst>
              <a:ext uri="{FF2B5EF4-FFF2-40B4-BE49-F238E27FC236}">
                <a16:creationId xmlns:a16="http://schemas.microsoft.com/office/drawing/2014/main" id="{3CCD0C4D-1BE6-CDFB-2010-5BA13ECDF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1426" y="476250"/>
            <a:ext cx="5616575" cy="605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2309" name="Line 5">
            <a:extLst>
              <a:ext uri="{FF2B5EF4-FFF2-40B4-BE49-F238E27FC236}">
                <a16:creationId xmlns:a16="http://schemas.microsoft.com/office/drawing/2014/main" id="{C24545BB-CCA1-DB5D-D4D3-98F8C946DF05}"/>
              </a:ext>
            </a:extLst>
          </p:cNvPr>
          <p:cNvSpPr>
            <a:spLocks noChangeShapeType="1"/>
          </p:cNvSpPr>
          <p:nvPr/>
        </p:nvSpPr>
        <p:spPr bwMode="auto">
          <a:xfrm>
            <a:off x="8759825" y="692150"/>
            <a:ext cx="1512888" cy="647700"/>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fr-FR"/>
          </a:p>
        </p:txBody>
      </p:sp>
      <p:sp>
        <p:nvSpPr>
          <p:cNvPr id="1762310" name="Line 6">
            <a:extLst>
              <a:ext uri="{FF2B5EF4-FFF2-40B4-BE49-F238E27FC236}">
                <a16:creationId xmlns:a16="http://schemas.microsoft.com/office/drawing/2014/main" id="{C4B99BF8-9FB2-835F-1C65-BE6667B0FB7C}"/>
              </a:ext>
            </a:extLst>
          </p:cNvPr>
          <p:cNvSpPr>
            <a:spLocks noChangeShapeType="1"/>
          </p:cNvSpPr>
          <p:nvPr/>
        </p:nvSpPr>
        <p:spPr bwMode="auto">
          <a:xfrm flipH="1">
            <a:off x="8651876" y="692150"/>
            <a:ext cx="1547813" cy="649288"/>
          </a:xfrm>
          <a:prstGeom prst="line">
            <a:avLst/>
          </a:prstGeom>
          <a:noFill/>
          <a:ln w="2857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fr-FR"/>
          </a:p>
        </p:txBody>
      </p:sp>
      <p:pic>
        <p:nvPicPr>
          <p:cNvPr id="1762311" name="Picture 7">
            <a:extLst>
              <a:ext uri="{FF2B5EF4-FFF2-40B4-BE49-F238E27FC236}">
                <a16:creationId xmlns:a16="http://schemas.microsoft.com/office/drawing/2014/main" id="{37BE39A6-7048-E183-7AA6-5B7F03D8B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484314"/>
            <a:ext cx="3635375"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62312" name="Rectangle 8">
            <a:extLst>
              <a:ext uri="{FF2B5EF4-FFF2-40B4-BE49-F238E27FC236}">
                <a16:creationId xmlns:a16="http://schemas.microsoft.com/office/drawing/2014/main" id="{9812673E-E41E-B8C1-D131-5777938E05F6}"/>
              </a:ext>
            </a:extLst>
          </p:cNvPr>
          <p:cNvSpPr>
            <a:spLocks noChangeArrowheads="1"/>
          </p:cNvSpPr>
          <p:nvPr/>
        </p:nvSpPr>
        <p:spPr bwMode="auto">
          <a:xfrm>
            <a:off x="2279651" y="404814"/>
            <a:ext cx="1559723"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AIRBUS</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4B1AAD7-973C-C079-E5FB-E21F93060864}"/>
              </a:ext>
            </a:extLst>
          </p:cNvPr>
          <p:cNvSpPr txBox="1"/>
          <p:nvPr/>
        </p:nvSpPr>
        <p:spPr>
          <a:xfrm>
            <a:off x="283025" y="1060476"/>
            <a:ext cx="5695720"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i="0" dirty="0">
                <a:solidFill>
                  <a:srgbClr val="2966B9"/>
                </a:solidFill>
                <a:effectLst/>
              </a:rPr>
              <a:t>Verrière d'un avion monomoteur</a:t>
            </a:r>
          </a:p>
          <a:p>
            <a:pPr algn="just">
              <a:lnSpc>
                <a:spcPct val="150000"/>
              </a:lnSpc>
            </a:pPr>
            <a:r>
              <a:rPr lang="fr-FR" b="0" i="0" dirty="0">
                <a:solidFill>
                  <a:srgbClr val="000000"/>
                </a:solidFill>
                <a:effectLst/>
              </a:rPr>
              <a:t>Elle est composée d'une fenêtre frontale (pare-brise), et de fenêtres latérales quelquefois intégrées dans les portes. </a:t>
            </a:r>
          </a:p>
          <a:p>
            <a:pPr algn="just">
              <a:lnSpc>
                <a:spcPct val="150000"/>
              </a:lnSpc>
            </a:pPr>
            <a:r>
              <a:rPr lang="fr-FR" b="0" i="0" dirty="0">
                <a:solidFill>
                  <a:srgbClr val="000000"/>
                </a:solidFill>
                <a:effectLst/>
              </a:rPr>
              <a:t>D'une manière générale, les fenêtres d'aéronefs légers sont soit fabriquées en plastiques acryliques également connus sous le nom de Plexiglas, Lucite et </a:t>
            </a:r>
            <a:r>
              <a:rPr lang="fr-FR" b="0" i="0" dirty="0" err="1">
                <a:solidFill>
                  <a:srgbClr val="000000"/>
                </a:solidFill>
                <a:effectLst/>
              </a:rPr>
              <a:t>Perspex</a:t>
            </a:r>
            <a:r>
              <a:rPr lang="fr-FR" b="0" i="0" dirty="0">
                <a:solidFill>
                  <a:srgbClr val="000000"/>
                </a:solidFill>
                <a:effectLst/>
              </a:rPr>
              <a:t> ; soit en </a:t>
            </a:r>
            <a:r>
              <a:rPr lang="fr-FR" b="1" i="0" dirty="0">
                <a:solidFill>
                  <a:srgbClr val="000000"/>
                </a:solidFill>
                <a:effectLst/>
              </a:rPr>
              <a:t>polycarbonate</a:t>
            </a:r>
            <a:r>
              <a:rPr lang="fr-FR" b="0" i="0" dirty="0">
                <a:solidFill>
                  <a:srgbClr val="000000"/>
                </a:solidFill>
                <a:effectLst/>
              </a:rPr>
              <a:t> ou </a:t>
            </a:r>
            <a:r>
              <a:rPr lang="fr-FR" b="0" i="0" dirty="0" err="1">
                <a:solidFill>
                  <a:srgbClr val="000000"/>
                </a:solidFill>
                <a:effectLst/>
              </a:rPr>
              <a:t>Lexan</a:t>
            </a:r>
            <a:r>
              <a:rPr lang="fr-FR" b="0" i="0" dirty="0">
                <a:solidFill>
                  <a:srgbClr val="000000"/>
                </a:solidFill>
                <a:effectLst/>
              </a:rPr>
              <a:t>. </a:t>
            </a:r>
          </a:p>
          <a:p>
            <a:pPr algn="just">
              <a:lnSpc>
                <a:spcPct val="150000"/>
              </a:lnSpc>
            </a:pPr>
            <a:r>
              <a:rPr lang="fr-FR" b="0" i="0" dirty="0">
                <a:solidFill>
                  <a:srgbClr val="000000"/>
                </a:solidFill>
                <a:effectLst/>
              </a:rPr>
              <a:t>Les épaisseurs des </a:t>
            </a:r>
            <a:r>
              <a:rPr lang="fr-FR" b="0" i="0" dirty="0" err="1">
                <a:solidFill>
                  <a:srgbClr val="000000"/>
                </a:solidFill>
                <a:effectLst/>
              </a:rPr>
              <a:t>pare-brises</a:t>
            </a:r>
            <a:r>
              <a:rPr lang="fr-FR" b="0" i="0" dirty="0">
                <a:solidFill>
                  <a:srgbClr val="000000"/>
                </a:solidFill>
                <a:effectLst/>
              </a:rPr>
              <a:t> varient avec le type d'avion et sa vitesse de croisière. </a:t>
            </a:r>
          </a:p>
          <a:p>
            <a:pPr algn="just">
              <a:lnSpc>
                <a:spcPct val="150000"/>
              </a:lnSpc>
            </a:pPr>
            <a:r>
              <a:rPr lang="fr-FR" b="0" i="0" dirty="0">
                <a:solidFill>
                  <a:srgbClr val="000000"/>
                </a:solidFill>
                <a:effectLst/>
              </a:rPr>
              <a:t>Les fenêtres plus épaisses sont plus lourdes, mais réduisent la quantité de bruit du vent et du moteur dans la cabine. </a:t>
            </a:r>
          </a:p>
          <a:p>
            <a:pPr algn="just">
              <a:lnSpc>
                <a:spcPct val="150000"/>
              </a:lnSpc>
            </a:pPr>
            <a:r>
              <a:rPr lang="fr-FR" b="0" i="0" dirty="0">
                <a:solidFill>
                  <a:srgbClr val="000000"/>
                </a:solidFill>
                <a:effectLst/>
              </a:rPr>
              <a:t>Les verrières peuvent glisser vers l'arrière</a:t>
            </a:r>
          </a:p>
        </p:txBody>
      </p:sp>
      <p:pic>
        <p:nvPicPr>
          <p:cNvPr id="12290" name="Picture 2" descr="Glace Verriere MSDR">
            <a:extLst>
              <a:ext uri="{FF2B5EF4-FFF2-40B4-BE49-F238E27FC236}">
                <a16:creationId xmlns:a16="http://schemas.microsoft.com/office/drawing/2014/main" id="{1E0613E1-B632-2603-ECB1-4DC4D0FD7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998" y="2520312"/>
            <a:ext cx="5333086" cy="1755474"/>
          </a:xfrm>
          <a:prstGeom prst="rect">
            <a:avLst/>
          </a:prstGeom>
        </p:spPr>
        <p:style>
          <a:lnRef idx="2">
            <a:schemeClr val="accent2"/>
          </a:lnRef>
          <a:fillRef idx="1">
            <a:schemeClr val="lt1"/>
          </a:fillRef>
          <a:effectRef idx="0">
            <a:schemeClr val="accent2"/>
          </a:effectRef>
          <a:fontRef idx="minor">
            <a:schemeClr val="dk1"/>
          </a:fontRef>
        </p:style>
      </p:pic>
      <p:sp>
        <p:nvSpPr>
          <p:cNvPr id="8" name="Rectangle 7">
            <a:extLst>
              <a:ext uri="{FF2B5EF4-FFF2-40B4-BE49-F238E27FC236}">
                <a16:creationId xmlns:a16="http://schemas.microsoft.com/office/drawing/2014/main" id="{79046299-F245-7C44-4A9F-1C0916FB8748}"/>
              </a:ext>
            </a:extLst>
          </p:cNvPr>
          <p:cNvSpPr/>
          <p:nvPr/>
        </p:nvSpPr>
        <p:spPr>
          <a:xfrm>
            <a:off x="5790152" y="246151"/>
            <a:ext cx="1261692" cy="40011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lvl="3"/>
            <a:r>
              <a:rPr lang="fr-FR" sz="2000" b="1" dirty="0"/>
              <a:t>Pare-brise</a:t>
            </a:r>
          </a:p>
        </p:txBody>
      </p:sp>
    </p:spTree>
    <p:extLst>
      <p:ext uri="{BB962C8B-B14F-4D97-AF65-F5344CB8AC3E}">
        <p14:creationId xmlns:p14="http://schemas.microsoft.com/office/powerpoint/2010/main" val="630114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745AF58-DEEE-62FF-71B6-A97DF272D4FF}"/>
              </a:ext>
            </a:extLst>
          </p:cNvPr>
          <p:cNvSpPr txBox="1"/>
          <p:nvPr/>
        </p:nvSpPr>
        <p:spPr>
          <a:xfrm>
            <a:off x="418862" y="1162340"/>
            <a:ext cx="7121487" cy="503535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lnSpc>
                <a:spcPct val="150000"/>
              </a:lnSpc>
            </a:pPr>
            <a:r>
              <a:rPr lang="fr-FR" b="1" i="0" dirty="0">
                <a:solidFill>
                  <a:srgbClr val="2966B9"/>
                </a:solidFill>
                <a:effectLst/>
              </a:rPr>
              <a:t>Verrière d'un bimoteur léger</a:t>
            </a:r>
          </a:p>
          <a:p>
            <a:pPr algn="just">
              <a:lnSpc>
                <a:spcPct val="150000"/>
              </a:lnSpc>
            </a:pPr>
            <a:r>
              <a:rPr lang="fr-FR" b="0" i="0" dirty="0">
                <a:solidFill>
                  <a:srgbClr val="000000"/>
                </a:solidFill>
                <a:effectLst/>
              </a:rPr>
              <a:t>Elle est composée de fenêtres frontales et de fenêtres latérales. </a:t>
            </a:r>
          </a:p>
          <a:p>
            <a:pPr algn="just">
              <a:lnSpc>
                <a:spcPct val="150000"/>
              </a:lnSpc>
            </a:pPr>
            <a:r>
              <a:rPr lang="fr-FR" b="0" i="0" dirty="0">
                <a:solidFill>
                  <a:srgbClr val="000000"/>
                </a:solidFill>
                <a:effectLst/>
              </a:rPr>
              <a:t>Elles peuvent rencontrer des conditions de givrage. </a:t>
            </a:r>
          </a:p>
          <a:p>
            <a:pPr algn="just">
              <a:lnSpc>
                <a:spcPct val="150000"/>
              </a:lnSpc>
            </a:pPr>
            <a:r>
              <a:rPr lang="fr-FR" b="0" i="0" dirty="0">
                <a:solidFill>
                  <a:srgbClr val="000000"/>
                </a:solidFill>
                <a:effectLst/>
              </a:rPr>
              <a:t>Certains de ces avions sont pressurisés, et leur altitude de croisière dépasse les </a:t>
            </a:r>
            <a:r>
              <a:rPr lang="fr-FR" b="1" i="0" dirty="0">
                <a:solidFill>
                  <a:srgbClr val="8E5434"/>
                </a:solidFill>
                <a:effectLst/>
              </a:rPr>
              <a:t>10 000ft</a:t>
            </a:r>
            <a:r>
              <a:rPr lang="fr-FR" b="0" i="0" dirty="0">
                <a:solidFill>
                  <a:srgbClr val="000000"/>
                </a:solidFill>
                <a:effectLst/>
              </a:rPr>
              <a:t>. </a:t>
            </a:r>
          </a:p>
          <a:p>
            <a:pPr algn="just">
              <a:lnSpc>
                <a:spcPct val="150000"/>
              </a:lnSpc>
            </a:pPr>
            <a:r>
              <a:rPr lang="fr-FR" b="0" i="0" dirty="0">
                <a:solidFill>
                  <a:srgbClr val="000000"/>
                </a:solidFill>
                <a:effectLst/>
              </a:rPr>
              <a:t>Les fenêtres doivent résister à la pression dynamique et aux variations de température.</a:t>
            </a:r>
          </a:p>
          <a:p>
            <a:pPr algn="just">
              <a:lnSpc>
                <a:spcPct val="150000"/>
              </a:lnSpc>
            </a:pPr>
            <a:r>
              <a:rPr lang="fr-FR" b="1" i="0" dirty="0">
                <a:solidFill>
                  <a:srgbClr val="000000"/>
                </a:solidFill>
                <a:effectLst/>
              </a:rPr>
              <a:t>Elles sont réchauffées par une résistance électrique pour répondre aux exigences de vol des opérateurs</a:t>
            </a:r>
            <a:r>
              <a:rPr lang="fr-FR" b="0" i="0" dirty="0">
                <a:solidFill>
                  <a:srgbClr val="000000"/>
                </a:solidFill>
                <a:effectLst/>
              </a:rPr>
              <a:t>. </a:t>
            </a:r>
          </a:p>
          <a:p>
            <a:pPr algn="just">
              <a:lnSpc>
                <a:spcPct val="150000"/>
              </a:lnSpc>
            </a:pPr>
            <a:r>
              <a:rPr lang="fr-FR" b="0" i="0" dirty="0">
                <a:solidFill>
                  <a:srgbClr val="000000"/>
                </a:solidFill>
                <a:effectLst/>
              </a:rPr>
              <a:t>Le joint d'étanchéité placé à l'extérieur de la fenêtre est soumis à l'érosion du vent, de la pluie et à l'exposition aux UV, ce qui l'entraîne à se dégrader avec le temps.</a:t>
            </a:r>
          </a:p>
        </p:txBody>
      </p:sp>
      <p:pic>
        <p:nvPicPr>
          <p:cNvPr id="13314" name="Picture 2" descr="Glace photo Cessna 421">
            <a:extLst>
              <a:ext uri="{FF2B5EF4-FFF2-40B4-BE49-F238E27FC236}">
                <a16:creationId xmlns:a16="http://schemas.microsoft.com/office/drawing/2014/main" id="{1E52F7B5-7019-6D0D-4B39-4E0F6A11D0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04771" y="1298335"/>
            <a:ext cx="3809524" cy="2895238"/>
          </a:xfrm>
          <a:prstGeom prst="rect">
            <a:avLst/>
          </a:prstGeom>
        </p:spPr>
        <p:style>
          <a:lnRef idx="2">
            <a:schemeClr val="dk1"/>
          </a:lnRef>
          <a:fillRef idx="1">
            <a:schemeClr val="lt1"/>
          </a:fillRef>
          <a:effectRef idx="0">
            <a:schemeClr val="dk1"/>
          </a:effectRef>
          <a:fontRef idx="minor">
            <a:schemeClr val="dk1"/>
          </a:fontRef>
        </p:style>
      </p:pic>
      <p:pic>
        <p:nvPicPr>
          <p:cNvPr id="13316" name="Picture 4" descr="Glace frontale Cessna">
            <a:extLst>
              <a:ext uri="{FF2B5EF4-FFF2-40B4-BE49-F238E27FC236}">
                <a16:creationId xmlns:a16="http://schemas.microsoft.com/office/drawing/2014/main" id="{29D8AF7D-3630-3988-00F3-14A6FD38F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4570" y="5112688"/>
            <a:ext cx="3209925" cy="1171575"/>
          </a:xfrm>
          <a:prstGeom prst="rect">
            <a:avLst/>
          </a:prstGeom>
        </p:spPr>
        <p:style>
          <a:lnRef idx="2">
            <a:schemeClr val="accent1"/>
          </a:lnRef>
          <a:fillRef idx="1">
            <a:schemeClr val="lt1"/>
          </a:fillRef>
          <a:effectRef idx="0">
            <a:schemeClr val="accent1"/>
          </a:effectRef>
          <a:fontRef idx="minor">
            <a:schemeClr val="dk1"/>
          </a:fontRef>
        </p:style>
      </p:pic>
      <p:sp>
        <p:nvSpPr>
          <p:cNvPr id="9" name="ZoneTexte 8">
            <a:extLst>
              <a:ext uri="{FF2B5EF4-FFF2-40B4-BE49-F238E27FC236}">
                <a16:creationId xmlns:a16="http://schemas.microsoft.com/office/drawing/2014/main" id="{70EA0176-06FF-58A7-A7E1-D851DF18025E}"/>
              </a:ext>
            </a:extLst>
          </p:cNvPr>
          <p:cNvSpPr txBox="1"/>
          <p:nvPr/>
        </p:nvSpPr>
        <p:spPr>
          <a:xfrm>
            <a:off x="7991598" y="4193573"/>
            <a:ext cx="3781540" cy="369332"/>
          </a:xfrm>
          <a:prstGeom prst="rect">
            <a:avLst/>
          </a:prstGeom>
          <a:noFill/>
        </p:spPr>
        <p:txBody>
          <a:bodyPr wrap="square">
            <a:spAutoFit/>
          </a:bodyPr>
          <a:lstStyle/>
          <a:p>
            <a:r>
              <a:rPr lang="fr-FR" dirty="0">
                <a:solidFill>
                  <a:srgbClr val="000000"/>
                </a:solidFill>
                <a:latin typeface="arial" panose="020B0604020202020204" pitchFamily="34" charset="0"/>
              </a:rPr>
              <a:t>F</a:t>
            </a:r>
            <a:r>
              <a:rPr lang="fr-FR" b="0" i="0" dirty="0">
                <a:solidFill>
                  <a:srgbClr val="000000"/>
                </a:solidFill>
                <a:effectLst/>
                <a:latin typeface="arial" panose="020B0604020202020204" pitchFamily="34" charset="0"/>
              </a:rPr>
              <a:t>enêtre frontale d'un Cessna 421</a:t>
            </a:r>
            <a:endParaRPr lang="fr-FR" dirty="0"/>
          </a:p>
        </p:txBody>
      </p:sp>
      <p:sp>
        <p:nvSpPr>
          <p:cNvPr id="10" name="Rectangle 9">
            <a:extLst>
              <a:ext uri="{FF2B5EF4-FFF2-40B4-BE49-F238E27FC236}">
                <a16:creationId xmlns:a16="http://schemas.microsoft.com/office/drawing/2014/main" id="{3C25AF7E-A383-FC9E-6760-940FD8DF6855}"/>
              </a:ext>
            </a:extLst>
          </p:cNvPr>
          <p:cNvSpPr/>
          <p:nvPr/>
        </p:nvSpPr>
        <p:spPr>
          <a:xfrm>
            <a:off x="321662" y="157817"/>
            <a:ext cx="11548674" cy="523220"/>
          </a:xfrm>
          <a:prstGeom prst="rect">
            <a:avLst/>
          </a:prstGeom>
        </p:spPr>
        <p:txBody>
          <a:bodyPr wrap="none">
            <a:spAutoFit/>
          </a:bodyPr>
          <a:lstStyle/>
          <a:p>
            <a:pPr lvl="1"/>
            <a:r>
              <a:rPr lang="fr-FR" sz="2800" b="1" dirty="0"/>
              <a:t>passage des commandes, portes, hublots, panneaux de décompression</a:t>
            </a:r>
          </a:p>
        </p:txBody>
      </p:sp>
      <p:sp>
        <p:nvSpPr>
          <p:cNvPr id="11" name="Rectangle 10">
            <a:extLst>
              <a:ext uri="{FF2B5EF4-FFF2-40B4-BE49-F238E27FC236}">
                <a16:creationId xmlns:a16="http://schemas.microsoft.com/office/drawing/2014/main" id="{DF507BDE-B6CC-FA93-3376-5CDD57408410}"/>
              </a:ext>
            </a:extLst>
          </p:cNvPr>
          <p:cNvSpPr/>
          <p:nvPr/>
        </p:nvSpPr>
        <p:spPr>
          <a:xfrm>
            <a:off x="5733236" y="653166"/>
            <a:ext cx="1261692" cy="400110"/>
          </a:xfrm>
          <a:prstGeom prst="rect">
            <a:avLst/>
          </a:prstGeom>
        </p:spPr>
        <p:txBody>
          <a:bodyPr wrap="none">
            <a:spAutoFit/>
          </a:bodyPr>
          <a:lstStyle/>
          <a:p>
            <a:pPr marL="0" lvl="3"/>
            <a:r>
              <a:rPr lang="fr-FR" sz="2000" b="1" dirty="0"/>
              <a:t>Pare-brise</a:t>
            </a:r>
          </a:p>
        </p:txBody>
      </p:sp>
    </p:spTree>
    <p:extLst>
      <p:ext uri="{BB962C8B-B14F-4D97-AF65-F5344CB8AC3E}">
        <p14:creationId xmlns:p14="http://schemas.microsoft.com/office/powerpoint/2010/main" val="30372042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49A6FAC-86AE-7795-FCA9-1D283202906A}"/>
              </a:ext>
            </a:extLst>
          </p:cNvPr>
          <p:cNvSpPr txBox="1"/>
          <p:nvPr/>
        </p:nvSpPr>
        <p:spPr>
          <a:xfrm>
            <a:off x="439703" y="1064535"/>
            <a:ext cx="6366832" cy="48013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fr-FR" b="1" i="0" dirty="0">
                <a:solidFill>
                  <a:srgbClr val="2966B9"/>
                </a:solidFill>
                <a:effectLst/>
              </a:rPr>
              <a:t>Verrière d'un avion de transport</a:t>
            </a:r>
          </a:p>
          <a:p>
            <a:pPr marL="285750" indent="-285750" algn="just">
              <a:buFont typeface="Arial" panose="020B0604020202020204" pitchFamily="34" charset="0"/>
              <a:buChar char="•"/>
            </a:pPr>
            <a:r>
              <a:rPr lang="fr-FR" b="0" i="0" dirty="0">
                <a:solidFill>
                  <a:srgbClr val="000000"/>
                </a:solidFill>
                <a:effectLst/>
              </a:rPr>
              <a:t>L'avion de transport aérien subsonique et transsonique moderne doit avoir un nez profilé aérodynamiquement pour la vitesse de croisière maximale de l'avion. </a:t>
            </a:r>
          </a:p>
          <a:p>
            <a:pPr marL="285750" indent="-285750" algn="just">
              <a:buFont typeface="Arial" panose="020B0604020202020204" pitchFamily="34" charset="0"/>
              <a:buChar char="•"/>
            </a:pPr>
            <a:r>
              <a:rPr lang="fr-FR" b="0" i="0" dirty="0">
                <a:solidFill>
                  <a:srgbClr val="000000"/>
                </a:solidFill>
                <a:effectLst/>
              </a:rPr>
              <a:t>Les fenêtres frontales doivent être situées dans une position optiquement acceptable afin de donner aux pilotes une vision optimale aussi bien au sol qu'en vol.</a:t>
            </a:r>
          </a:p>
          <a:p>
            <a:pPr marL="285750" indent="-285750" algn="just">
              <a:buFont typeface="Arial" panose="020B0604020202020204" pitchFamily="34" charset="0"/>
              <a:buChar char="•"/>
            </a:pPr>
            <a:r>
              <a:rPr lang="fr-FR" b="0" i="0" dirty="0">
                <a:solidFill>
                  <a:srgbClr val="000000"/>
                </a:solidFill>
                <a:effectLst/>
              </a:rPr>
              <a:t>Outre les qualités optiques, les fenêtres frontales et latérales d'un avion de transport doivent être conçues pour résister à la différence de pression de la cabine, à l'environnement, à la pression dynamique du vol et aux variations de température. </a:t>
            </a:r>
          </a:p>
          <a:p>
            <a:pPr marL="285750" indent="-285750" algn="just">
              <a:buFont typeface="Arial" panose="020B0604020202020204" pitchFamily="34" charset="0"/>
              <a:buChar char="•"/>
            </a:pPr>
            <a:r>
              <a:rPr lang="fr-FR" b="0" i="0" dirty="0">
                <a:solidFill>
                  <a:srgbClr val="000000"/>
                </a:solidFill>
                <a:effectLst/>
              </a:rPr>
              <a:t>Elles doivent également être résistantes aux impacts aviaires. </a:t>
            </a:r>
          </a:p>
          <a:p>
            <a:pPr marL="285750" indent="-285750" algn="just">
              <a:buFont typeface="Arial" panose="020B0604020202020204" pitchFamily="34" charset="0"/>
              <a:buChar char="•"/>
            </a:pPr>
            <a:r>
              <a:rPr lang="fr-FR" b="0" i="0" dirty="0">
                <a:solidFill>
                  <a:srgbClr val="000000"/>
                </a:solidFill>
                <a:effectLst/>
              </a:rPr>
              <a:t>Comme pour sur les bimoteurs légers, elle est composée de fenêtre frontales et latérales.</a:t>
            </a:r>
          </a:p>
          <a:p>
            <a:pPr marL="285750" indent="-285750" algn="just">
              <a:buFont typeface="Arial" panose="020B0604020202020204" pitchFamily="34" charset="0"/>
              <a:buChar char="•"/>
            </a:pPr>
            <a:r>
              <a:rPr lang="fr-FR" dirty="0"/>
              <a:t>Deux pare-brise latéraux mobiles permettent aux pilotes une évacuation éventuelle, du poste en cas d’urgence (issues de secours).</a:t>
            </a:r>
            <a:endParaRPr lang="fr-FR" b="0" i="0" dirty="0">
              <a:solidFill>
                <a:srgbClr val="000000"/>
              </a:solidFill>
              <a:effectLst/>
            </a:endParaRPr>
          </a:p>
        </p:txBody>
      </p:sp>
      <p:pic>
        <p:nvPicPr>
          <p:cNvPr id="14338" name="Picture 2" descr="Glace nez fuselage">
            <a:extLst>
              <a:ext uri="{FF2B5EF4-FFF2-40B4-BE49-F238E27FC236}">
                <a16:creationId xmlns:a16="http://schemas.microsoft.com/office/drawing/2014/main" id="{3D3F0B20-D45D-0271-5ED9-40202C30FE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05892" y="517006"/>
            <a:ext cx="4063492" cy="22730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4ADD89B-89D1-3D42-9D57-303DAF6B1B18}"/>
              </a:ext>
            </a:extLst>
          </p:cNvPr>
          <p:cNvSpPr/>
          <p:nvPr/>
        </p:nvSpPr>
        <p:spPr>
          <a:xfrm>
            <a:off x="321662" y="157817"/>
            <a:ext cx="11548674" cy="523220"/>
          </a:xfrm>
          <a:prstGeom prst="rect">
            <a:avLst/>
          </a:prstGeom>
        </p:spPr>
        <p:txBody>
          <a:bodyPr wrap="none">
            <a:spAutoFit/>
          </a:bodyPr>
          <a:lstStyle/>
          <a:p>
            <a:pPr lvl="1"/>
            <a:r>
              <a:rPr lang="fr-FR" sz="2800" b="1" dirty="0"/>
              <a:t>passage des commandes, portes, hublots, panneaux de décompression</a:t>
            </a:r>
          </a:p>
        </p:txBody>
      </p:sp>
      <p:sp>
        <p:nvSpPr>
          <p:cNvPr id="9" name="Rectangle 8">
            <a:extLst>
              <a:ext uri="{FF2B5EF4-FFF2-40B4-BE49-F238E27FC236}">
                <a16:creationId xmlns:a16="http://schemas.microsoft.com/office/drawing/2014/main" id="{05A57CB5-2A99-6AEF-B226-866FF2AFED64}"/>
              </a:ext>
            </a:extLst>
          </p:cNvPr>
          <p:cNvSpPr/>
          <p:nvPr/>
        </p:nvSpPr>
        <p:spPr>
          <a:xfrm>
            <a:off x="5733236" y="653166"/>
            <a:ext cx="1261692" cy="400110"/>
          </a:xfrm>
          <a:prstGeom prst="rect">
            <a:avLst/>
          </a:prstGeom>
        </p:spPr>
        <p:txBody>
          <a:bodyPr wrap="none">
            <a:spAutoFit/>
          </a:bodyPr>
          <a:lstStyle/>
          <a:p>
            <a:pPr marL="0" lvl="3"/>
            <a:r>
              <a:rPr lang="fr-FR" sz="2000" b="1" dirty="0"/>
              <a:t>Pare-brise</a:t>
            </a:r>
          </a:p>
        </p:txBody>
      </p:sp>
      <p:sp>
        <p:nvSpPr>
          <p:cNvPr id="6" name="AutoShape 4" descr="Glace laterale schéma">
            <a:extLst>
              <a:ext uri="{FF2B5EF4-FFF2-40B4-BE49-F238E27FC236}">
                <a16:creationId xmlns:a16="http://schemas.microsoft.com/office/drawing/2014/main" id="{BCA3D535-986F-7F97-94FE-E2FDCA87E34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4342" name="Picture 6" descr="Glace laterale schéma">
            <a:extLst>
              <a:ext uri="{FF2B5EF4-FFF2-40B4-BE49-F238E27FC236}">
                <a16:creationId xmlns:a16="http://schemas.microsoft.com/office/drawing/2014/main" id="{4398875F-1941-B670-D905-312FCF63E3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2461" y="3007244"/>
            <a:ext cx="2676525"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78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70AD88-0DE7-4FF4-8347-12C652D64159}"/>
              </a:ext>
            </a:extLst>
          </p:cNvPr>
          <p:cNvSpPr/>
          <p:nvPr/>
        </p:nvSpPr>
        <p:spPr>
          <a:xfrm>
            <a:off x="5021811" y="699333"/>
            <a:ext cx="2651688" cy="400110"/>
          </a:xfrm>
          <a:prstGeom prst="rect">
            <a:avLst/>
          </a:prstGeom>
        </p:spPr>
        <p:txBody>
          <a:bodyPr wrap="none">
            <a:spAutoFit/>
          </a:bodyPr>
          <a:lstStyle/>
          <a:p>
            <a:r>
              <a:rPr lang="fr-FR" sz="2000" dirty="0">
                <a:latin typeface="Times New Roman" panose="02020603050405020304" pitchFamily="18" charset="0"/>
                <a:ea typeface="Calibri" panose="020F0502020204030204" pitchFamily="34" charset="0"/>
                <a:cs typeface="Arial" panose="020B0604020202020204" pitchFamily="34" charset="0"/>
              </a:rPr>
              <a:t>Construction Pare-Brise</a:t>
            </a:r>
            <a:endParaRPr lang="fr-FR" sz="2000" dirty="0"/>
          </a:p>
        </p:txBody>
      </p:sp>
      <p:sp>
        <p:nvSpPr>
          <p:cNvPr id="5" name="Rectangle 4">
            <a:extLst>
              <a:ext uri="{FF2B5EF4-FFF2-40B4-BE49-F238E27FC236}">
                <a16:creationId xmlns:a16="http://schemas.microsoft.com/office/drawing/2014/main" id="{C6E50665-BFB2-4173-95A5-1534E8822934}"/>
              </a:ext>
            </a:extLst>
          </p:cNvPr>
          <p:cNvSpPr/>
          <p:nvPr/>
        </p:nvSpPr>
        <p:spPr>
          <a:xfrm>
            <a:off x="321662" y="157817"/>
            <a:ext cx="11548674" cy="523220"/>
          </a:xfrm>
          <a:prstGeom prst="rect">
            <a:avLst/>
          </a:prstGeom>
        </p:spPr>
        <p:txBody>
          <a:bodyPr wrap="none">
            <a:spAutoFit/>
          </a:bodyPr>
          <a:lstStyle/>
          <a:p>
            <a:pPr lvl="1"/>
            <a:r>
              <a:rPr lang="fr-FR" sz="2800" b="1" dirty="0"/>
              <a:t>passage des commandes, portes, hublots, panneaux de décompression</a:t>
            </a:r>
          </a:p>
        </p:txBody>
      </p:sp>
      <p:sp>
        <p:nvSpPr>
          <p:cNvPr id="9" name="Rectangle 8">
            <a:extLst>
              <a:ext uri="{FF2B5EF4-FFF2-40B4-BE49-F238E27FC236}">
                <a16:creationId xmlns:a16="http://schemas.microsoft.com/office/drawing/2014/main" id="{4B94B594-A768-40DC-84CE-17B49DA5ADEB}"/>
              </a:ext>
            </a:extLst>
          </p:cNvPr>
          <p:cNvSpPr/>
          <p:nvPr/>
        </p:nvSpPr>
        <p:spPr>
          <a:xfrm>
            <a:off x="321662" y="1581875"/>
            <a:ext cx="6415040" cy="4204356"/>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dirty="0"/>
              <a:t>Le pare-brise est composé de plusieurs éléments :</a:t>
            </a:r>
          </a:p>
          <a:p>
            <a:pPr marL="285750" lvl="0" indent="-285750">
              <a:lnSpc>
                <a:spcPct val="150000"/>
              </a:lnSpc>
              <a:buFont typeface="Arial" panose="020B0604020202020204" pitchFamily="34" charset="0"/>
              <a:buChar char="•"/>
            </a:pPr>
            <a:r>
              <a:rPr lang="fr-FR" dirty="0"/>
              <a:t>trois panneaux (généralement) de verre trempé ;</a:t>
            </a:r>
          </a:p>
          <a:p>
            <a:pPr marL="285750" lvl="0" indent="-285750">
              <a:lnSpc>
                <a:spcPct val="150000"/>
              </a:lnSpc>
              <a:buFont typeface="Arial" panose="020B0604020202020204" pitchFamily="34" charset="0"/>
              <a:buChar char="•"/>
            </a:pPr>
            <a:r>
              <a:rPr lang="fr-FR" dirty="0"/>
              <a:t>deux couches de plastique transparent « </a:t>
            </a:r>
            <a:r>
              <a:rPr lang="fr-FR" dirty="0" err="1"/>
              <a:t>butyral</a:t>
            </a:r>
            <a:r>
              <a:rPr lang="fr-FR" dirty="0"/>
              <a:t> » qui augmentent la solidité des panneaux de verre ;</a:t>
            </a:r>
          </a:p>
          <a:p>
            <a:pPr marL="285750" lvl="0" indent="-285750">
              <a:lnSpc>
                <a:spcPct val="150000"/>
              </a:lnSpc>
              <a:buFont typeface="Arial" panose="020B0604020202020204" pitchFamily="34" charset="0"/>
              <a:buChar char="•"/>
            </a:pPr>
            <a:r>
              <a:rPr lang="fr-FR" dirty="0"/>
              <a:t>un joint périphérique qui assure :</a:t>
            </a:r>
          </a:p>
          <a:p>
            <a:pPr marL="1200150" lvl="2" indent="-285750">
              <a:lnSpc>
                <a:spcPct val="150000"/>
              </a:lnSpc>
              <a:buFont typeface="Courier New" panose="02070309020205020404" pitchFamily="49" charset="0"/>
              <a:buChar char="o"/>
            </a:pPr>
            <a:r>
              <a:rPr lang="fr-FR" dirty="0"/>
              <a:t>imperméabilité et étanchéité à l’eau ;</a:t>
            </a:r>
          </a:p>
          <a:p>
            <a:pPr marL="1200150" lvl="2" indent="-285750">
              <a:lnSpc>
                <a:spcPct val="150000"/>
              </a:lnSpc>
              <a:buFont typeface="Courier New" panose="02070309020205020404" pitchFamily="49" charset="0"/>
              <a:buChar char="o"/>
            </a:pPr>
            <a:r>
              <a:rPr lang="fr-FR" dirty="0"/>
              <a:t>le raccordement aérodynamique ;</a:t>
            </a:r>
          </a:p>
          <a:p>
            <a:pPr marL="285750" lvl="0" indent="-285750">
              <a:lnSpc>
                <a:spcPct val="150000"/>
              </a:lnSpc>
              <a:buFont typeface="Arial" panose="020B0604020202020204" pitchFamily="34" charset="0"/>
              <a:buChar char="•"/>
            </a:pPr>
            <a:r>
              <a:rPr lang="fr-FR" dirty="0"/>
              <a:t>un élément dégivrant :</a:t>
            </a:r>
          </a:p>
          <a:p>
            <a:pPr marL="1200150" lvl="2" indent="-285750">
              <a:lnSpc>
                <a:spcPct val="150000"/>
              </a:lnSpc>
              <a:buFont typeface="Courier New" panose="02070309020205020404" pitchFamily="49" charset="0"/>
              <a:buChar char="o"/>
            </a:pPr>
            <a:r>
              <a:rPr lang="fr-FR" dirty="0"/>
              <a:t>résistances pour les pare-brise latéraux ;</a:t>
            </a:r>
          </a:p>
          <a:p>
            <a:pPr marL="1200150" lvl="2" indent="-285750">
              <a:lnSpc>
                <a:spcPct val="150000"/>
              </a:lnSpc>
              <a:buFont typeface="Courier New" panose="02070309020205020404" pitchFamily="49" charset="0"/>
              <a:buChar char="o"/>
            </a:pPr>
            <a:r>
              <a:rPr lang="fr-FR" dirty="0"/>
              <a:t>film de platine ou autre matériau pour les frontaux. </a:t>
            </a:r>
          </a:p>
        </p:txBody>
      </p:sp>
      <p:pic>
        <p:nvPicPr>
          <p:cNvPr id="15362" name="Picture 2" descr="Glace frontale A320">
            <a:extLst>
              <a:ext uri="{FF2B5EF4-FFF2-40B4-BE49-F238E27FC236}">
                <a16:creationId xmlns:a16="http://schemas.microsoft.com/office/drawing/2014/main" id="{658E8224-78D9-E68F-7844-73295E581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1935" y="2280491"/>
            <a:ext cx="4798401" cy="262769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10543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61D0E1-080D-4D1E-845E-0C5E3A4B5174}"/>
              </a:ext>
            </a:extLst>
          </p:cNvPr>
          <p:cNvSpPr/>
          <p:nvPr/>
        </p:nvSpPr>
        <p:spPr>
          <a:xfrm>
            <a:off x="3845336" y="681037"/>
            <a:ext cx="4240071" cy="504625"/>
          </a:xfrm>
          <a:prstGeom prst="rect">
            <a:avLst/>
          </a:prstGeom>
        </p:spPr>
        <p:txBody>
          <a:bodyPr wrap="none">
            <a:spAutoFit/>
          </a:bodyPr>
          <a:lstStyle/>
          <a:p>
            <a:pPr marL="0" lvl="3" algn="just">
              <a:lnSpc>
                <a:spcPct val="150000"/>
              </a:lnSpc>
              <a:spcBef>
                <a:spcPts val="200"/>
              </a:spcBef>
              <a:spcAft>
                <a:spcPts val="400"/>
              </a:spcAft>
            </a:pPr>
            <a:r>
              <a:rPr lang="fr-FR" sz="2000" b="1" i="1" dirty="0">
                <a:ea typeface="Times New Roman" panose="02020603050405020304" pitchFamily="18" charset="0"/>
              </a:rPr>
              <a:t>Limitations structurales des </a:t>
            </a:r>
            <a:r>
              <a:rPr lang="fr-FR" sz="2000" b="1" dirty="0"/>
              <a:t>pare-brise</a:t>
            </a:r>
            <a:endParaRPr lang="fr-FR" sz="2000" b="1" i="1" dirty="0">
              <a:effectLst/>
              <a:ea typeface="Times New Roman" panose="02020603050405020304" pitchFamily="18" charset="0"/>
            </a:endParaRPr>
          </a:p>
        </p:txBody>
      </p:sp>
      <p:sp>
        <p:nvSpPr>
          <p:cNvPr id="5" name="Rectangle 4">
            <a:extLst>
              <a:ext uri="{FF2B5EF4-FFF2-40B4-BE49-F238E27FC236}">
                <a16:creationId xmlns:a16="http://schemas.microsoft.com/office/drawing/2014/main" id="{2541FA2F-3CF9-4B31-A15A-5D970381EEBF}"/>
              </a:ext>
            </a:extLst>
          </p:cNvPr>
          <p:cNvSpPr/>
          <p:nvPr/>
        </p:nvSpPr>
        <p:spPr>
          <a:xfrm>
            <a:off x="1026367" y="1859340"/>
            <a:ext cx="10562253" cy="337335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dirty="0"/>
              <a:t>Les pare-brise doivent résister :</a:t>
            </a:r>
          </a:p>
          <a:p>
            <a:pPr marL="285750" lvl="0" indent="-285750">
              <a:lnSpc>
                <a:spcPct val="150000"/>
              </a:lnSpc>
              <a:buFont typeface="Arial" panose="020B0604020202020204" pitchFamily="34" charset="0"/>
              <a:buChar char="•"/>
            </a:pPr>
            <a:r>
              <a:rPr lang="fr-FR" dirty="0"/>
              <a:t>aux forces de pressurisation, chaque panneau peut supporter la </a:t>
            </a:r>
            <a:r>
              <a:rPr lang="fr-FR" dirty="0" err="1"/>
              <a:t>F</a:t>
            </a:r>
            <a:r>
              <a:rPr lang="fr-FR" baseline="-25000" dirty="0" err="1"/>
              <a:t>maxi</a:t>
            </a:r>
            <a:r>
              <a:rPr lang="fr-FR" dirty="0"/>
              <a:t> (fail-</a:t>
            </a:r>
            <a:r>
              <a:rPr lang="fr-FR" dirty="0" err="1"/>
              <a:t>safe</a:t>
            </a:r>
            <a:r>
              <a:rPr lang="fr-FR" dirty="0"/>
              <a:t>). </a:t>
            </a:r>
          </a:p>
          <a:p>
            <a:pPr marL="285750" lvl="0" indent="-285750">
              <a:lnSpc>
                <a:spcPct val="150000"/>
              </a:lnSpc>
              <a:buFont typeface="Arial" panose="020B0604020202020204" pitchFamily="34" charset="0"/>
              <a:buChar char="•"/>
            </a:pPr>
            <a:r>
              <a:rPr lang="fr-FR" dirty="0"/>
              <a:t>aux impacts directs, collision avec les oiseaux ;</a:t>
            </a:r>
          </a:p>
          <a:p>
            <a:pPr marL="285750" lvl="0" indent="-285750">
              <a:lnSpc>
                <a:spcPct val="150000"/>
              </a:lnSpc>
              <a:buFont typeface="Arial" panose="020B0604020202020204" pitchFamily="34" charset="0"/>
              <a:buChar char="•"/>
            </a:pPr>
            <a:r>
              <a:rPr lang="fr-FR" dirty="0"/>
              <a:t>à réchauffement cinétique.</a:t>
            </a:r>
          </a:p>
          <a:p>
            <a:pPr>
              <a:lnSpc>
                <a:spcPct val="150000"/>
              </a:lnSpc>
            </a:pPr>
            <a:r>
              <a:rPr lang="fr-FR" dirty="0"/>
              <a:t>L’antigivrage est utilisé en permanence sur les pare-brise pour </a:t>
            </a:r>
          </a:p>
          <a:p>
            <a:pPr marL="285750" indent="-285750">
              <a:lnSpc>
                <a:spcPct val="150000"/>
              </a:lnSpc>
              <a:buFont typeface="Arial" panose="020B0604020202020204" pitchFamily="34" charset="0"/>
              <a:buChar char="•"/>
            </a:pPr>
            <a:r>
              <a:rPr lang="fr-FR" dirty="0"/>
              <a:t>éviter l’opacité</a:t>
            </a:r>
          </a:p>
          <a:p>
            <a:pPr marL="285750" indent="-285750">
              <a:lnSpc>
                <a:spcPct val="150000"/>
              </a:lnSpc>
              <a:buFont typeface="Arial" panose="020B0604020202020204" pitchFamily="34" charset="0"/>
              <a:buChar char="•"/>
            </a:pPr>
            <a:r>
              <a:rPr lang="fr-FR" dirty="0"/>
              <a:t>maintenir une température constante (entre 30 et 45°C) sur les éléments, ce qui </a:t>
            </a:r>
            <a:r>
              <a:rPr lang="fr-FR" b="1" dirty="0"/>
              <a:t>améliore leur résistance aux chocs et à la ∆P.</a:t>
            </a:r>
          </a:p>
        </p:txBody>
      </p:sp>
      <p:sp>
        <p:nvSpPr>
          <p:cNvPr id="6" name="Rectangle 5">
            <a:extLst>
              <a:ext uri="{FF2B5EF4-FFF2-40B4-BE49-F238E27FC236}">
                <a16:creationId xmlns:a16="http://schemas.microsoft.com/office/drawing/2014/main" id="{BF21E54F-6373-9F07-6898-F53911B19D66}"/>
              </a:ext>
            </a:extLst>
          </p:cNvPr>
          <p:cNvSpPr/>
          <p:nvPr/>
        </p:nvSpPr>
        <p:spPr>
          <a:xfrm>
            <a:off x="5528633" y="103515"/>
            <a:ext cx="1134734" cy="523220"/>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marL="0" lvl="1" algn="ctr"/>
            <a:r>
              <a:rPr lang="fr-FR" sz="2800" b="1" dirty="0"/>
              <a:t>Portes</a:t>
            </a:r>
          </a:p>
        </p:txBody>
      </p:sp>
    </p:spTree>
    <p:extLst>
      <p:ext uri="{BB962C8B-B14F-4D97-AF65-F5344CB8AC3E}">
        <p14:creationId xmlns:p14="http://schemas.microsoft.com/office/powerpoint/2010/main" val="19484481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824D95-447C-4379-8625-A5605C646E07}"/>
              </a:ext>
            </a:extLst>
          </p:cNvPr>
          <p:cNvSpPr/>
          <p:nvPr/>
        </p:nvSpPr>
        <p:spPr>
          <a:xfrm>
            <a:off x="4866274" y="320373"/>
            <a:ext cx="2711768" cy="400110"/>
          </a:xfrm>
          <a:prstGeom prst="rect">
            <a:avLst/>
          </a:prstGeom>
        </p:spPr>
        <p:txBody>
          <a:bodyPr wrap="none">
            <a:spAutoFit/>
          </a:bodyPr>
          <a:lstStyle/>
          <a:p>
            <a:pPr marL="0" lvl="3"/>
            <a:r>
              <a:rPr lang="fr-FR" sz="2000" b="1" dirty="0"/>
              <a:t>Désembuage pare-brise</a:t>
            </a:r>
          </a:p>
        </p:txBody>
      </p:sp>
      <p:pic>
        <p:nvPicPr>
          <p:cNvPr id="6" name="Image 5">
            <a:extLst>
              <a:ext uri="{FF2B5EF4-FFF2-40B4-BE49-F238E27FC236}">
                <a16:creationId xmlns:a16="http://schemas.microsoft.com/office/drawing/2014/main" id="{86F16583-7BE4-464D-A4AC-ACE2FDA7B10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2433" y="1400795"/>
            <a:ext cx="4594220" cy="4936777"/>
          </a:xfrm>
          <a:prstGeom prst="rect">
            <a:avLst/>
          </a:prstGeom>
          <a:noFill/>
          <a:ln w="19050">
            <a:solidFill>
              <a:schemeClr val="tx1"/>
            </a:solidFill>
          </a:ln>
        </p:spPr>
      </p:pic>
      <p:sp>
        <p:nvSpPr>
          <p:cNvPr id="7" name="ZoneTexte 6">
            <a:extLst>
              <a:ext uri="{FF2B5EF4-FFF2-40B4-BE49-F238E27FC236}">
                <a16:creationId xmlns:a16="http://schemas.microsoft.com/office/drawing/2014/main" id="{17E25331-3D17-4E30-D0F6-8EAF0481C6FC}"/>
              </a:ext>
            </a:extLst>
          </p:cNvPr>
          <p:cNvSpPr txBox="1"/>
          <p:nvPr/>
        </p:nvSpPr>
        <p:spPr>
          <a:xfrm>
            <a:off x="321662" y="2413337"/>
            <a:ext cx="6333387" cy="29578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b="0" i="0" dirty="0">
                <a:solidFill>
                  <a:srgbClr val="000000"/>
                </a:solidFill>
                <a:effectLst/>
                <a:latin typeface="arial" panose="020B0604020202020204" pitchFamily="34" charset="0"/>
              </a:rPr>
              <a:t>Certains appareils légers utilisent un liquide de dégivrage. Celui-ci est pulvérisé sur le fond de la fenêtre frontale et est distribué par le flux d'air. </a:t>
            </a:r>
          </a:p>
          <a:p>
            <a:pPr marL="285750" indent="-285750">
              <a:lnSpc>
                <a:spcPct val="150000"/>
              </a:lnSpc>
              <a:buFont typeface="Arial" panose="020B0604020202020204" pitchFamily="34" charset="0"/>
              <a:buChar char="•"/>
            </a:pPr>
            <a:r>
              <a:rPr lang="fr-FR" b="0" i="0" dirty="0">
                <a:solidFill>
                  <a:srgbClr val="000000"/>
                </a:solidFill>
                <a:effectLst/>
                <a:latin typeface="arial" panose="020B0604020202020204" pitchFamily="34" charset="0"/>
              </a:rPr>
              <a:t>Le pilote contrôle la quantité de fluide appliquée en appuyant sur un bouton (similaire au lavage du pare-brise d'une voiture).</a:t>
            </a:r>
            <a:br>
              <a:rPr lang="fr-FR" dirty="0"/>
            </a:br>
            <a:endParaRPr lang="fr-FR" dirty="0"/>
          </a:p>
        </p:txBody>
      </p:sp>
    </p:spTree>
    <p:extLst>
      <p:ext uri="{BB962C8B-B14F-4D97-AF65-F5344CB8AC3E}">
        <p14:creationId xmlns:p14="http://schemas.microsoft.com/office/powerpoint/2010/main" val="32352236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8016228-68EA-A31B-7198-5BAB1FE87B33}"/>
              </a:ext>
            </a:extLst>
          </p:cNvPr>
          <p:cNvSpPr txBox="1"/>
          <p:nvPr/>
        </p:nvSpPr>
        <p:spPr>
          <a:xfrm>
            <a:off x="227352" y="1183581"/>
            <a:ext cx="6250361" cy="5355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b="0" i="0" dirty="0">
                <a:solidFill>
                  <a:srgbClr val="000000"/>
                </a:solidFill>
                <a:effectLst/>
              </a:rPr>
              <a:t>Pour les gros appareils les fenêtres sont chauffées à 35 °C par un élément électrique intégré entre les panneaux de la fenêtre (voir ci-dessus). </a:t>
            </a:r>
          </a:p>
          <a:p>
            <a:pPr marL="285750" indent="-285750" algn="just">
              <a:buFont typeface="Arial" panose="020B0604020202020204" pitchFamily="34" charset="0"/>
              <a:buChar char="•"/>
            </a:pPr>
            <a:r>
              <a:rPr lang="fr-FR" b="0" i="0" dirty="0">
                <a:solidFill>
                  <a:srgbClr val="000000"/>
                </a:solidFill>
                <a:effectLst/>
              </a:rPr>
              <a:t>Lorsque l'alimentation est appliquée, un voyant vert s'allume. </a:t>
            </a:r>
          </a:p>
          <a:p>
            <a:pPr marL="285750" indent="-285750" algn="just">
              <a:buFont typeface="Arial" panose="020B0604020202020204" pitchFamily="34" charset="0"/>
              <a:buChar char="•"/>
            </a:pPr>
            <a:r>
              <a:rPr lang="fr-FR" b="0" i="0" dirty="0">
                <a:solidFill>
                  <a:srgbClr val="000000"/>
                </a:solidFill>
                <a:effectLst/>
              </a:rPr>
              <a:t>Lorsque la température est atteinte, un élément de détection régule la température (thermostat). </a:t>
            </a:r>
          </a:p>
          <a:p>
            <a:pPr marL="285750" indent="-285750" algn="just">
              <a:buFont typeface="Arial" panose="020B0604020202020204" pitchFamily="34" charset="0"/>
              <a:buChar char="•"/>
            </a:pPr>
            <a:r>
              <a:rPr lang="fr-FR" b="0" i="0" dirty="0">
                <a:solidFill>
                  <a:srgbClr val="000000"/>
                </a:solidFill>
                <a:effectLst/>
              </a:rPr>
              <a:t>Dans des conditions extrêmement froides, le pilote peut sélectionner la position "HIGH". </a:t>
            </a:r>
          </a:p>
          <a:p>
            <a:pPr marL="285750" indent="-285750" algn="just">
              <a:buFont typeface="Arial" panose="020B0604020202020204" pitchFamily="34" charset="0"/>
              <a:buChar char="•"/>
            </a:pPr>
            <a:r>
              <a:rPr lang="fr-FR" b="0" i="0" dirty="0">
                <a:solidFill>
                  <a:srgbClr val="000000"/>
                </a:solidFill>
                <a:effectLst/>
              </a:rPr>
              <a:t>En cas de surchauffe, l'alimentation électrique est automatiquement coupée, et l'équipage doit sélectionner la position normale pour réinitialiser le système.</a:t>
            </a:r>
          </a:p>
          <a:p>
            <a:pPr marL="285750" indent="-285750" algn="just">
              <a:buFont typeface="Arial" panose="020B0604020202020204" pitchFamily="34" charset="0"/>
              <a:buChar char="•"/>
            </a:pPr>
            <a:r>
              <a:rPr lang="fr-FR" b="0" i="0" dirty="0">
                <a:solidFill>
                  <a:srgbClr val="000000"/>
                </a:solidFill>
                <a:effectLst/>
              </a:rPr>
              <a:t>Les fenêtres ne sont pas seulement chauffées à des fins de dégivrage, mais aussi pour s'assurer que le matériau ne devienne pas fragile à mesure que la température diminue, conservant ainsi une flexibilité en cas d'impact avec des oiseaux. </a:t>
            </a:r>
          </a:p>
          <a:p>
            <a:pPr marL="285750" indent="-285750" algn="just">
              <a:buFont typeface="Arial" panose="020B0604020202020204" pitchFamily="34" charset="0"/>
              <a:buChar char="•"/>
            </a:pPr>
            <a:r>
              <a:rPr lang="fr-FR" b="0" i="0" dirty="0">
                <a:solidFill>
                  <a:srgbClr val="000000"/>
                </a:solidFill>
                <a:effectLst/>
              </a:rPr>
              <a:t>Dans ce cas d'impact, la couche extérieure pourrait se fissurer, mais les renforts et le collage des différentes couches entre elles, permettent de garder la fenêtre intacte.</a:t>
            </a:r>
            <a:endParaRPr lang="fr-FR" dirty="0"/>
          </a:p>
        </p:txBody>
      </p:sp>
      <p:pic>
        <p:nvPicPr>
          <p:cNvPr id="16386" name="Picture 2" descr="Glace frontale circuit électrique">
            <a:extLst>
              <a:ext uri="{FF2B5EF4-FFF2-40B4-BE49-F238E27FC236}">
                <a16:creationId xmlns:a16="http://schemas.microsoft.com/office/drawing/2014/main" id="{800D5FC2-E3EE-4962-B89E-2422949546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53339" y="2081051"/>
            <a:ext cx="5317475" cy="3377778"/>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a:extLst>
              <a:ext uri="{FF2B5EF4-FFF2-40B4-BE49-F238E27FC236}">
                <a16:creationId xmlns:a16="http://schemas.microsoft.com/office/drawing/2014/main" id="{5C2CA76F-3A6C-B603-B024-12ECEDFE1B07}"/>
              </a:ext>
            </a:extLst>
          </p:cNvPr>
          <p:cNvSpPr/>
          <p:nvPr/>
        </p:nvSpPr>
        <p:spPr>
          <a:xfrm>
            <a:off x="4969305" y="532199"/>
            <a:ext cx="2711768" cy="400110"/>
          </a:xfrm>
          <a:prstGeom prst="rect">
            <a:avLst/>
          </a:prstGeom>
        </p:spPr>
        <p:txBody>
          <a:bodyPr wrap="none">
            <a:spAutoFit/>
          </a:bodyPr>
          <a:lstStyle/>
          <a:p>
            <a:pPr marL="0" lvl="3"/>
            <a:r>
              <a:rPr lang="fr-FR" sz="2000" b="1" dirty="0"/>
              <a:t>Désembuage pare-brise</a:t>
            </a:r>
          </a:p>
        </p:txBody>
      </p:sp>
      <p:sp>
        <p:nvSpPr>
          <p:cNvPr id="8" name="Rectangle 7">
            <a:extLst>
              <a:ext uri="{FF2B5EF4-FFF2-40B4-BE49-F238E27FC236}">
                <a16:creationId xmlns:a16="http://schemas.microsoft.com/office/drawing/2014/main" id="{EDA0FBBD-436D-AF93-60F4-9D075B6EAF76}"/>
              </a:ext>
            </a:extLst>
          </p:cNvPr>
          <p:cNvSpPr/>
          <p:nvPr/>
        </p:nvSpPr>
        <p:spPr>
          <a:xfrm>
            <a:off x="321662" y="157817"/>
            <a:ext cx="11548674" cy="523220"/>
          </a:xfrm>
          <a:prstGeom prst="rect">
            <a:avLst/>
          </a:prstGeom>
        </p:spPr>
        <p:txBody>
          <a:bodyPr wrap="none">
            <a:spAutoFit/>
          </a:bodyPr>
          <a:lstStyle/>
          <a:p>
            <a:pPr lvl="1"/>
            <a:r>
              <a:rPr lang="fr-FR" sz="2800" b="1" dirty="0"/>
              <a:t>passage des commandes, portes, hublots, panneaux de décompression</a:t>
            </a:r>
          </a:p>
        </p:txBody>
      </p:sp>
    </p:spTree>
    <p:extLst>
      <p:ext uri="{BB962C8B-B14F-4D97-AF65-F5344CB8AC3E}">
        <p14:creationId xmlns:p14="http://schemas.microsoft.com/office/powerpoint/2010/main" val="4082165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456FAA3-8872-4915-AFD3-43273C4E0641}"/>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5" name="Rectangle 4">
            <a:extLst>
              <a:ext uri="{FF2B5EF4-FFF2-40B4-BE49-F238E27FC236}">
                <a16:creationId xmlns:a16="http://schemas.microsoft.com/office/drawing/2014/main" id="{B53B95FD-A0CF-4D17-A235-27EB594E7573}"/>
              </a:ext>
            </a:extLst>
          </p:cNvPr>
          <p:cNvSpPr/>
          <p:nvPr/>
        </p:nvSpPr>
        <p:spPr>
          <a:xfrm>
            <a:off x="4172398" y="548718"/>
            <a:ext cx="3847207" cy="400110"/>
          </a:xfrm>
          <a:prstGeom prst="rect">
            <a:avLst/>
          </a:prstGeom>
        </p:spPr>
        <p:txBody>
          <a:bodyPr wrap="none">
            <a:spAutoFit/>
          </a:bodyPr>
          <a:lstStyle/>
          <a:p>
            <a:pPr marL="0" lvl="2" algn="ctr"/>
            <a:r>
              <a:rPr lang="fr-FR" sz="2000" b="1" dirty="0"/>
              <a:t>Efforts massiques appliqués en vol</a:t>
            </a:r>
          </a:p>
        </p:txBody>
      </p:sp>
      <p:sp>
        <p:nvSpPr>
          <p:cNvPr id="6" name="Rectangle 5">
            <a:extLst>
              <a:ext uri="{FF2B5EF4-FFF2-40B4-BE49-F238E27FC236}">
                <a16:creationId xmlns:a16="http://schemas.microsoft.com/office/drawing/2014/main" id="{2D5BB639-E59E-4750-916A-C87B99D66647}"/>
              </a:ext>
            </a:extLst>
          </p:cNvPr>
          <p:cNvSpPr/>
          <p:nvPr/>
        </p:nvSpPr>
        <p:spPr>
          <a:xfrm>
            <a:off x="279175" y="1600701"/>
            <a:ext cx="77216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Poids structural, passagers, fret, carburant vont induire dans chaque section :</a:t>
            </a:r>
          </a:p>
          <a:p>
            <a:pPr marL="285750" lvl="0" indent="-285750">
              <a:buFont typeface="Arial" panose="020B0604020202020204" pitchFamily="34" charset="0"/>
              <a:buChar char="•"/>
            </a:pPr>
            <a:r>
              <a:rPr lang="fr-FR" dirty="0"/>
              <a:t>un effort tranchant </a:t>
            </a:r>
            <a:r>
              <a:rPr lang="fr-FR" dirty="0" err="1"/>
              <a:t>T</a:t>
            </a:r>
            <a:r>
              <a:rPr lang="fr-FR" baseline="-25000" dirty="0" err="1"/>
              <a:t>z</a:t>
            </a:r>
            <a:r>
              <a:rPr lang="fr-FR" dirty="0"/>
              <a:t> qui donne des contraintes de cisaillement sur les flancs ;</a:t>
            </a:r>
          </a:p>
          <a:p>
            <a:pPr marL="285750" lvl="0" indent="-285750">
              <a:buFont typeface="Arial" panose="020B0604020202020204" pitchFamily="34" charset="0"/>
              <a:buChar char="•"/>
            </a:pPr>
            <a:r>
              <a:rPr lang="fr-FR" dirty="0"/>
              <a:t>un moment de flexion </a:t>
            </a:r>
            <a:r>
              <a:rPr lang="fr-FR" dirty="0" err="1"/>
              <a:t>M</a:t>
            </a:r>
            <a:r>
              <a:rPr lang="fr-FR" baseline="-25000" dirty="0" err="1"/>
              <a:t>y</a:t>
            </a:r>
            <a:r>
              <a:rPr lang="fr-FR" dirty="0"/>
              <a:t> qui engendre des contraintes longitudinales de :</a:t>
            </a:r>
          </a:p>
          <a:p>
            <a:pPr marL="742950" lvl="1" indent="-285750">
              <a:buFont typeface="Courier New" panose="02070309020205020404" pitchFamily="49" charset="0"/>
              <a:buChar char="o"/>
            </a:pPr>
            <a:r>
              <a:rPr lang="fr-FR" dirty="0"/>
              <a:t>traction sur le dos ;</a:t>
            </a:r>
          </a:p>
          <a:p>
            <a:pPr marL="742950" lvl="1" indent="-285750">
              <a:buFont typeface="Courier New" panose="02070309020205020404" pitchFamily="49" charset="0"/>
              <a:buChar char="o"/>
            </a:pPr>
            <a:r>
              <a:rPr lang="fr-FR" dirty="0"/>
              <a:t>compression sur le ventre (et risques de flambage).</a:t>
            </a:r>
          </a:p>
        </p:txBody>
      </p:sp>
      <p:pic>
        <p:nvPicPr>
          <p:cNvPr id="7" name="Image 6">
            <a:extLst>
              <a:ext uri="{FF2B5EF4-FFF2-40B4-BE49-F238E27FC236}">
                <a16:creationId xmlns:a16="http://schemas.microsoft.com/office/drawing/2014/main" id="{52F84771-5FDF-40CE-BCF9-CE0C8843F4D6}"/>
              </a:ext>
            </a:extLst>
          </p:cNvPr>
          <p:cNvPicPr/>
          <p:nvPr/>
        </p:nvPicPr>
        <p:blipFill rotWithShape="1">
          <a:blip r:embed="rId3" cstate="print">
            <a:extLst>
              <a:ext uri="{28A0092B-C50C-407E-A947-70E740481C1C}">
                <a14:useLocalDpi xmlns:a14="http://schemas.microsoft.com/office/drawing/2010/main" val="0"/>
              </a:ext>
            </a:extLst>
          </a:blip>
          <a:srcRect b="20056"/>
          <a:stretch/>
        </p:blipFill>
        <p:spPr bwMode="auto">
          <a:xfrm>
            <a:off x="2447358" y="4130012"/>
            <a:ext cx="2853760" cy="1965988"/>
          </a:xfrm>
          <a:prstGeom prst="rect">
            <a:avLst/>
          </a:prstGeom>
          <a:noFill/>
          <a:ln w="19050">
            <a:solidFill>
              <a:schemeClr val="tx1"/>
            </a:solidFill>
          </a:ln>
          <a:extLst>
            <a:ext uri="{53640926-AAD7-44D8-BBD7-CCE9431645EC}">
              <a14:shadowObscured xmlns:a14="http://schemas.microsoft.com/office/drawing/2010/main"/>
            </a:ext>
          </a:extLst>
        </p:spPr>
      </p:pic>
      <p:pic>
        <p:nvPicPr>
          <p:cNvPr id="8" name="Image 7">
            <a:extLst>
              <a:ext uri="{FF2B5EF4-FFF2-40B4-BE49-F238E27FC236}">
                <a16:creationId xmlns:a16="http://schemas.microsoft.com/office/drawing/2014/main" id="{55A9F7BA-B1A9-4DE7-B32E-131A691874A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52026" y="1146731"/>
            <a:ext cx="3559403" cy="4949269"/>
          </a:xfrm>
          <a:prstGeom prst="rect">
            <a:avLst/>
          </a:prstGeom>
          <a:noFill/>
          <a:ln w="19050">
            <a:solidFill>
              <a:schemeClr val="tx1"/>
            </a:solidFill>
          </a:ln>
        </p:spPr>
      </p:pic>
      <p:sp>
        <p:nvSpPr>
          <p:cNvPr id="9" name="Rectangle 8">
            <a:extLst>
              <a:ext uri="{FF2B5EF4-FFF2-40B4-BE49-F238E27FC236}">
                <a16:creationId xmlns:a16="http://schemas.microsoft.com/office/drawing/2014/main" id="{97DA0550-AB0C-493A-8184-31A695F0E68A}"/>
              </a:ext>
            </a:extLst>
          </p:cNvPr>
          <p:cNvSpPr/>
          <p:nvPr/>
        </p:nvSpPr>
        <p:spPr>
          <a:xfrm>
            <a:off x="2630450" y="6137258"/>
            <a:ext cx="2670668" cy="369332"/>
          </a:xfrm>
          <a:prstGeom prst="rect">
            <a:avLst/>
          </a:prstGeom>
        </p:spPr>
        <p:txBody>
          <a:bodyPr wrap="none">
            <a:spAutoFit/>
          </a:bodyPr>
          <a:lstStyle/>
          <a:p>
            <a:r>
              <a:rPr lang="fr-FR" i="1" dirty="0"/>
              <a:t>zone soumise au flambage</a:t>
            </a:r>
            <a:endParaRPr lang="fr-FR" dirty="0"/>
          </a:p>
        </p:txBody>
      </p:sp>
      <p:sp>
        <p:nvSpPr>
          <p:cNvPr id="10" name="Rectangle 9">
            <a:extLst>
              <a:ext uri="{FF2B5EF4-FFF2-40B4-BE49-F238E27FC236}">
                <a16:creationId xmlns:a16="http://schemas.microsoft.com/office/drawing/2014/main" id="{7B04D96F-F703-47C3-B8B5-98056A007011}"/>
              </a:ext>
            </a:extLst>
          </p:cNvPr>
          <p:cNvSpPr/>
          <p:nvPr/>
        </p:nvSpPr>
        <p:spPr>
          <a:xfrm>
            <a:off x="8504520" y="6137258"/>
            <a:ext cx="2353016" cy="369332"/>
          </a:xfrm>
          <a:prstGeom prst="rect">
            <a:avLst/>
          </a:prstGeom>
        </p:spPr>
        <p:txBody>
          <a:bodyPr wrap="none">
            <a:spAutoFit/>
          </a:bodyPr>
          <a:lstStyle/>
          <a:p>
            <a:r>
              <a:rPr lang="fr-FR" i="1" dirty="0"/>
              <a:t>Efforts appliqués en vol</a:t>
            </a:r>
            <a:endParaRPr lang="fr-FR" dirty="0"/>
          </a:p>
        </p:txBody>
      </p:sp>
    </p:spTree>
    <p:extLst>
      <p:ext uri="{BB962C8B-B14F-4D97-AF65-F5344CB8AC3E}">
        <p14:creationId xmlns:p14="http://schemas.microsoft.com/office/powerpoint/2010/main" val="14339419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720072-BCBC-4D16-8790-D7DD37EE6F53}"/>
              </a:ext>
            </a:extLst>
          </p:cNvPr>
          <p:cNvSpPr/>
          <p:nvPr/>
        </p:nvSpPr>
        <p:spPr>
          <a:xfrm>
            <a:off x="5294823" y="194992"/>
            <a:ext cx="1013419" cy="400110"/>
          </a:xfrm>
          <a:prstGeom prst="rect">
            <a:avLst/>
          </a:prstGeom>
        </p:spPr>
        <p:txBody>
          <a:bodyPr wrap="none">
            <a:spAutoFit/>
          </a:bodyPr>
          <a:lstStyle/>
          <a:p>
            <a:pPr marL="0" lvl="2"/>
            <a:r>
              <a:rPr lang="fr-FR" sz="2000" b="1" dirty="0"/>
              <a:t>Hublots</a:t>
            </a:r>
          </a:p>
        </p:txBody>
      </p:sp>
      <p:sp>
        <p:nvSpPr>
          <p:cNvPr id="5" name="Rectangle 4">
            <a:extLst>
              <a:ext uri="{FF2B5EF4-FFF2-40B4-BE49-F238E27FC236}">
                <a16:creationId xmlns:a16="http://schemas.microsoft.com/office/drawing/2014/main" id="{D4E4D855-F75A-407F-BBD0-5B0F55711D34}"/>
              </a:ext>
            </a:extLst>
          </p:cNvPr>
          <p:cNvSpPr/>
          <p:nvPr/>
        </p:nvSpPr>
        <p:spPr>
          <a:xfrm>
            <a:off x="311424" y="978966"/>
            <a:ext cx="7367670" cy="129586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Ils assurent aux passagers la visibilité vers l’extérieur et sont indispensables (problèmes psychologiques ou claustrophobie). </a:t>
            </a:r>
          </a:p>
          <a:p>
            <a:pPr marL="285750" indent="-285750" algn="just">
              <a:lnSpc>
                <a:spcPct val="150000"/>
              </a:lnSpc>
              <a:buFont typeface="Arial" panose="020B0604020202020204" pitchFamily="34" charset="0"/>
              <a:buChar char="•"/>
            </a:pPr>
            <a:r>
              <a:rPr lang="fr-FR" dirty="0"/>
              <a:t>En principe, deux hublots par rangée de sièges.</a:t>
            </a:r>
          </a:p>
        </p:txBody>
      </p:sp>
      <p:pic>
        <p:nvPicPr>
          <p:cNvPr id="6" name="Espace réservé du contenu 5">
            <a:extLst>
              <a:ext uri="{FF2B5EF4-FFF2-40B4-BE49-F238E27FC236}">
                <a16:creationId xmlns:a16="http://schemas.microsoft.com/office/drawing/2014/main" id="{8F679936-AF72-40C4-9737-5BBEF48B52B3}"/>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347615" y="978966"/>
            <a:ext cx="3409127" cy="4351338"/>
          </a:xfrm>
          <a:prstGeom prst="rect">
            <a:avLst/>
          </a:prstGeom>
          <a:noFill/>
          <a:ln w="19050">
            <a:solidFill>
              <a:schemeClr val="tx1"/>
            </a:solidFill>
          </a:ln>
        </p:spPr>
      </p:pic>
      <p:sp>
        <p:nvSpPr>
          <p:cNvPr id="7" name="Rectangle 6">
            <a:extLst>
              <a:ext uri="{FF2B5EF4-FFF2-40B4-BE49-F238E27FC236}">
                <a16:creationId xmlns:a16="http://schemas.microsoft.com/office/drawing/2014/main" id="{3FBEB8B1-8FAF-4B83-A9C8-99AD8A9ADE43}"/>
              </a:ext>
            </a:extLst>
          </p:cNvPr>
          <p:cNvSpPr/>
          <p:nvPr/>
        </p:nvSpPr>
        <p:spPr>
          <a:xfrm>
            <a:off x="283432" y="2671835"/>
            <a:ext cx="7554281" cy="256243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spcAft>
                <a:spcPts val="0"/>
              </a:spcAft>
            </a:pPr>
            <a:r>
              <a:rPr lang="fr-FR" dirty="0">
                <a:ea typeface="Calibri" panose="020F0502020204030204" pitchFamily="34" charset="0"/>
                <a:cs typeface="Arial" panose="020B0604020202020204" pitchFamily="34" charset="0"/>
              </a:rPr>
              <a:t>Chaque hublot est composé de plusieurs éléments :</a:t>
            </a:r>
          </a:p>
          <a:p>
            <a:pPr marL="342900" lvl="0" indent="-342900" algn="just">
              <a:lnSpc>
                <a:spcPct val="107000"/>
              </a:lnSpc>
              <a:spcAft>
                <a:spcPts val="0"/>
              </a:spcAft>
              <a:buFont typeface="Times New Roman" panose="02020603050405020304" pitchFamily="18" charset="0"/>
              <a:buChar char="-"/>
            </a:pPr>
            <a:r>
              <a:rPr lang="fr-FR" dirty="0">
                <a:ea typeface="Calibri" panose="020F0502020204030204" pitchFamily="34" charset="0"/>
                <a:cs typeface="Arial" panose="020B0604020202020204" pitchFamily="34" charset="0"/>
              </a:rPr>
              <a:t>un panneau extérieur en plexiglas (a), l’épaisseur varie entre 7 et 10 mm ;</a:t>
            </a:r>
          </a:p>
          <a:p>
            <a:pPr marL="342900" lvl="0" indent="-342900" algn="just">
              <a:lnSpc>
                <a:spcPct val="107000"/>
              </a:lnSpc>
              <a:spcAft>
                <a:spcPts val="0"/>
              </a:spcAft>
              <a:buFont typeface="Times New Roman" panose="02020603050405020304" pitchFamily="18" charset="0"/>
              <a:buChar char="-"/>
            </a:pPr>
            <a:r>
              <a:rPr lang="fr-FR" dirty="0">
                <a:ea typeface="Calibri" panose="020F0502020204030204" pitchFamily="34" charset="0"/>
                <a:cs typeface="Arial" panose="020B0604020202020204" pitchFamily="34" charset="0"/>
              </a:rPr>
              <a:t>un panneau intérieur en plexiglas (c), épaisseur 4 à 5 mm, percé à sa partie inférieure ;</a:t>
            </a:r>
          </a:p>
          <a:p>
            <a:pPr marL="342900" lvl="0" indent="-342900" algn="just">
              <a:lnSpc>
                <a:spcPct val="107000"/>
              </a:lnSpc>
              <a:spcAft>
                <a:spcPts val="0"/>
              </a:spcAft>
              <a:buFont typeface="Times New Roman" panose="02020603050405020304" pitchFamily="18" charset="0"/>
              <a:buChar char="-"/>
            </a:pPr>
            <a:r>
              <a:rPr lang="fr-FR" dirty="0">
                <a:ea typeface="Calibri" panose="020F0502020204030204" pitchFamily="34" charset="0"/>
                <a:cs typeface="Arial" panose="020B0604020202020204" pitchFamily="34" charset="0"/>
              </a:rPr>
              <a:t>un joint périphérique (b) de forme spécifique qui ménage un espace entre les deux panneaux et assure l’étanchéité ;</a:t>
            </a:r>
          </a:p>
          <a:p>
            <a:pPr marL="342900" lvl="0" indent="-342900" algn="just">
              <a:lnSpc>
                <a:spcPct val="107000"/>
              </a:lnSpc>
              <a:spcAft>
                <a:spcPts val="600"/>
              </a:spcAft>
              <a:buFont typeface="Times New Roman" panose="02020603050405020304" pitchFamily="18" charset="0"/>
              <a:buChar char="-"/>
            </a:pPr>
            <a:r>
              <a:rPr lang="fr-FR" dirty="0">
                <a:ea typeface="Calibri" panose="020F0502020204030204" pitchFamily="34" charset="0"/>
                <a:cs typeface="Arial" panose="020B0604020202020204" pitchFamily="34" charset="0"/>
              </a:rPr>
              <a:t>un panneau de protection (d) de faible épaisseur (2 à 3 mm) fixé sur le revêtement cabine.</a:t>
            </a:r>
          </a:p>
        </p:txBody>
      </p:sp>
      <p:sp>
        <p:nvSpPr>
          <p:cNvPr id="8" name="Rectangle 7">
            <a:extLst>
              <a:ext uri="{FF2B5EF4-FFF2-40B4-BE49-F238E27FC236}">
                <a16:creationId xmlns:a16="http://schemas.microsoft.com/office/drawing/2014/main" id="{27C585D1-F4F0-4344-8880-E064E801AAC0}"/>
              </a:ext>
            </a:extLst>
          </p:cNvPr>
          <p:cNvSpPr/>
          <p:nvPr/>
        </p:nvSpPr>
        <p:spPr>
          <a:xfrm>
            <a:off x="311424" y="5507114"/>
            <a:ext cx="11445318" cy="115589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0" lvl="3"/>
            <a:r>
              <a:rPr lang="fr-FR" b="1" dirty="0">
                <a:solidFill>
                  <a:schemeClr val="dk1"/>
                </a:solidFill>
              </a:rPr>
              <a:t>Limitations structurales</a:t>
            </a:r>
          </a:p>
          <a:p>
            <a:pPr algn="just">
              <a:lnSpc>
                <a:spcPct val="150000"/>
              </a:lnSpc>
            </a:pPr>
            <a:r>
              <a:rPr lang="fr-FR" dirty="0">
                <a:solidFill>
                  <a:schemeClr val="dk1"/>
                </a:solidFill>
                <a:cs typeface="Arial" panose="020B0604020202020204" pitchFamily="34" charset="0"/>
              </a:rPr>
              <a:t>Chaque panneau (a et c) peut supporter la ∆P cabine maxi (fail-</a:t>
            </a:r>
            <a:r>
              <a:rPr lang="fr-FR" dirty="0" err="1">
                <a:solidFill>
                  <a:schemeClr val="dk1"/>
                </a:solidFill>
                <a:cs typeface="Arial" panose="020B0604020202020204" pitchFamily="34" charset="0"/>
              </a:rPr>
              <a:t>safe</a:t>
            </a:r>
            <a:r>
              <a:rPr lang="fr-FR" dirty="0">
                <a:solidFill>
                  <a:schemeClr val="dk1"/>
                </a:solidFill>
                <a:cs typeface="Arial" panose="020B0604020202020204" pitchFamily="34" charset="0"/>
              </a:rPr>
              <a:t>), le panneau de protection ne supporte aucune charge, il protège contre d’éventuelles rayures,</a:t>
            </a:r>
          </a:p>
        </p:txBody>
      </p:sp>
    </p:spTree>
    <p:extLst>
      <p:ext uri="{BB962C8B-B14F-4D97-AF65-F5344CB8AC3E}">
        <p14:creationId xmlns:p14="http://schemas.microsoft.com/office/powerpoint/2010/main" val="649278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Glace photos hublot">
            <a:extLst>
              <a:ext uri="{FF2B5EF4-FFF2-40B4-BE49-F238E27FC236}">
                <a16:creationId xmlns:a16="http://schemas.microsoft.com/office/drawing/2014/main" id="{8B070915-1EEC-B4DC-9DCA-B3F7BBDA1C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49097" y="2384750"/>
            <a:ext cx="4580761" cy="34101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1525BA5-D967-D83D-564D-F893E7E63F04}"/>
              </a:ext>
            </a:extLst>
          </p:cNvPr>
          <p:cNvSpPr/>
          <p:nvPr/>
        </p:nvSpPr>
        <p:spPr>
          <a:xfrm>
            <a:off x="247142" y="991650"/>
            <a:ext cx="6524740" cy="503535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En principe, deux hublots par rangée de sièges.</a:t>
            </a:r>
          </a:p>
          <a:p>
            <a:pPr marL="285750" indent="-285750">
              <a:lnSpc>
                <a:spcPct val="150000"/>
              </a:lnSpc>
              <a:buFont typeface="Arial" panose="020B0604020202020204" pitchFamily="34" charset="0"/>
              <a:buChar char="•"/>
            </a:pPr>
            <a:r>
              <a:rPr lang="fr-FR" dirty="0">
                <a:solidFill>
                  <a:schemeClr val="dk1"/>
                </a:solidFill>
              </a:rPr>
              <a:t>La forme des hublots est ronde, ovale ou rectangulaire avec des coins arrondis mais jamais avec des coins à angle droit.</a:t>
            </a:r>
          </a:p>
          <a:p>
            <a:pPr marL="285750" indent="-285750">
              <a:lnSpc>
                <a:spcPct val="150000"/>
              </a:lnSpc>
              <a:buFont typeface="Arial" panose="020B0604020202020204" pitchFamily="34" charset="0"/>
              <a:buChar char="•"/>
            </a:pPr>
            <a:r>
              <a:rPr lang="fr-FR" dirty="0">
                <a:solidFill>
                  <a:schemeClr val="dk1"/>
                </a:solidFill>
              </a:rPr>
              <a:t>Le fuselage d’un avion pressurisé est soumis à d’importants efforts de pression et d’importantes contraintes s’exercent sur l’encadrement des hublots.</a:t>
            </a:r>
          </a:p>
          <a:p>
            <a:pPr marL="285750" indent="-285750">
              <a:lnSpc>
                <a:spcPct val="150000"/>
              </a:lnSpc>
              <a:buFont typeface="Arial" panose="020B0604020202020204" pitchFamily="34" charset="0"/>
              <a:buChar char="•"/>
            </a:pPr>
            <a:r>
              <a:rPr lang="fr-FR" dirty="0">
                <a:solidFill>
                  <a:schemeClr val="dk1"/>
                </a:solidFill>
              </a:rPr>
              <a:t>Une forme elliptique permet de mieux répartir les efforts de pression. </a:t>
            </a:r>
          </a:p>
          <a:p>
            <a:pPr marL="285750" indent="-285750">
              <a:lnSpc>
                <a:spcPct val="150000"/>
              </a:lnSpc>
              <a:buFont typeface="Arial" panose="020B0604020202020204" pitchFamily="34" charset="0"/>
              <a:buChar char="•"/>
            </a:pPr>
            <a:r>
              <a:rPr lang="fr-FR" dirty="0">
                <a:solidFill>
                  <a:schemeClr val="dk1"/>
                </a:solidFill>
              </a:rPr>
              <a:t>En effet sur une forme carrée avec des angles droits, les efforts se concentrent aux quatre coins, ce qui provoque l’apparition de criques, de microfissures, pouvant aboutir à un phénomène de décompression explosive avec destruction du fuselage</a:t>
            </a:r>
            <a:endParaRPr lang="fr-FR" dirty="0"/>
          </a:p>
        </p:txBody>
      </p:sp>
      <p:sp>
        <p:nvSpPr>
          <p:cNvPr id="8" name="Rectangle 7">
            <a:extLst>
              <a:ext uri="{FF2B5EF4-FFF2-40B4-BE49-F238E27FC236}">
                <a16:creationId xmlns:a16="http://schemas.microsoft.com/office/drawing/2014/main" id="{3B03CD30-D600-4C08-B342-C9AC8612091C}"/>
              </a:ext>
            </a:extLst>
          </p:cNvPr>
          <p:cNvSpPr/>
          <p:nvPr/>
        </p:nvSpPr>
        <p:spPr>
          <a:xfrm>
            <a:off x="5423612" y="215444"/>
            <a:ext cx="1013419" cy="400110"/>
          </a:xfrm>
          <a:prstGeom prst="rect">
            <a:avLst/>
          </a:prstGeom>
        </p:spPr>
        <p:txBody>
          <a:bodyPr wrap="none">
            <a:spAutoFit/>
          </a:bodyPr>
          <a:lstStyle/>
          <a:p>
            <a:pPr marL="0" lvl="2"/>
            <a:r>
              <a:rPr lang="fr-FR" sz="2000" b="1" dirty="0"/>
              <a:t>Hublots</a:t>
            </a:r>
          </a:p>
        </p:txBody>
      </p:sp>
    </p:spTree>
    <p:extLst>
      <p:ext uri="{BB962C8B-B14F-4D97-AF65-F5344CB8AC3E}">
        <p14:creationId xmlns:p14="http://schemas.microsoft.com/office/powerpoint/2010/main" val="1209244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9A56A04-227D-AE8F-9E4F-A3D2D1DC15C4}"/>
              </a:ext>
            </a:extLst>
          </p:cNvPr>
          <p:cNvSpPr txBox="1"/>
          <p:nvPr/>
        </p:nvSpPr>
        <p:spPr>
          <a:xfrm>
            <a:off x="786685" y="2236821"/>
            <a:ext cx="6097836" cy="29560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b="0" i="0" dirty="0">
                <a:solidFill>
                  <a:srgbClr val="000000"/>
                </a:solidFill>
                <a:effectLst/>
              </a:rPr>
              <a:t>Les hublots sont composés de trois vitres : une vitre extérieure et une vitre intérieure elle-même protégée côté passager par une vitre en plastique transparent contre les rayures, les chocs et la poussière.</a:t>
            </a:r>
          </a:p>
          <a:p>
            <a:pPr marL="285750" indent="-285750" algn="just">
              <a:lnSpc>
                <a:spcPct val="150000"/>
              </a:lnSpc>
              <a:buFont typeface="Arial" panose="020B0604020202020204" pitchFamily="34" charset="0"/>
              <a:buChar char="•"/>
            </a:pPr>
            <a:r>
              <a:rPr lang="fr-FR" b="0" i="0" dirty="0">
                <a:solidFill>
                  <a:srgbClr val="000000"/>
                </a:solidFill>
                <a:effectLst/>
              </a:rPr>
              <a:t>Les hublots sur A320 mesurent 23 cm de largeur et 33 cm de hauteur et sont installés entre les cadres à intervalles de 53,34 cm.</a:t>
            </a:r>
            <a:endParaRPr lang="fr-FR" dirty="0"/>
          </a:p>
        </p:txBody>
      </p:sp>
      <p:pic>
        <p:nvPicPr>
          <p:cNvPr id="15362" name="Picture 2" descr="Glace schema  hublot">
            <a:extLst>
              <a:ext uri="{FF2B5EF4-FFF2-40B4-BE49-F238E27FC236}">
                <a16:creationId xmlns:a16="http://schemas.microsoft.com/office/drawing/2014/main" id="{84B59169-14FD-7160-7341-8AB2F4959B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47405" y="2311680"/>
            <a:ext cx="3492063" cy="2806349"/>
          </a:xfrm>
          <a:prstGeom prst="rect">
            <a:avLst/>
          </a:prstGeom>
        </p:spPr>
        <p:style>
          <a:lnRef idx="2">
            <a:schemeClr val="accent3"/>
          </a:lnRef>
          <a:fillRef idx="1">
            <a:schemeClr val="lt1"/>
          </a:fillRef>
          <a:effectRef idx="0">
            <a:schemeClr val="accent3"/>
          </a:effectRef>
          <a:fontRef idx="minor">
            <a:schemeClr val="dk1"/>
          </a:fontRef>
        </p:style>
      </p:pic>
      <p:sp>
        <p:nvSpPr>
          <p:cNvPr id="7" name="Rectangle 6">
            <a:extLst>
              <a:ext uri="{FF2B5EF4-FFF2-40B4-BE49-F238E27FC236}">
                <a16:creationId xmlns:a16="http://schemas.microsoft.com/office/drawing/2014/main" id="{D6ECBF94-6C56-5708-4225-97EEAE4C4673}"/>
              </a:ext>
            </a:extLst>
          </p:cNvPr>
          <p:cNvSpPr/>
          <p:nvPr/>
        </p:nvSpPr>
        <p:spPr>
          <a:xfrm>
            <a:off x="5758463" y="671609"/>
            <a:ext cx="1013419" cy="400110"/>
          </a:xfrm>
          <a:prstGeom prst="rect">
            <a:avLst/>
          </a:prstGeom>
        </p:spPr>
        <p:txBody>
          <a:bodyPr wrap="none">
            <a:spAutoFit/>
          </a:bodyPr>
          <a:lstStyle/>
          <a:p>
            <a:pPr marL="0" lvl="2"/>
            <a:r>
              <a:rPr lang="fr-FR" sz="2000" b="1" dirty="0"/>
              <a:t>Hublots</a:t>
            </a:r>
          </a:p>
        </p:txBody>
      </p:sp>
    </p:spTree>
    <p:extLst>
      <p:ext uri="{BB962C8B-B14F-4D97-AF65-F5344CB8AC3E}">
        <p14:creationId xmlns:p14="http://schemas.microsoft.com/office/powerpoint/2010/main" val="29802537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34E446A-23C5-3CB8-CBC9-1D6AD2AC8D87}"/>
              </a:ext>
            </a:extLst>
          </p:cNvPr>
          <p:cNvSpPr txBox="1"/>
          <p:nvPr/>
        </p:nvSpPr>
        <p:spPr>
          <a:xfrm>
            <a:off x="526055" y="1154248"/>
            <a:ext cx="6097836" cy="480131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fr-FR" b="0" i="0" dirty="0">
                <a:solidFill>
                  <a:srgbClr val="000000"/>
                </a:solidFill>
                <a:effectLst/>
              </a:rPr>
              <a:t>Le hublot principal se compose donc d'une vitre extérieure et d'une vitre intérieure fixées sur un cadre/joint par des clips de retenue. </a:t>
            </a:r>
          </a:p>
          <a:p>
            <a:pPr algn="just"/>
            <a:r>
              <a:rPr lang="fr-FR" b="0" i="0" dirty="0">
                <a:solidFill>
                  <a:srgbClr val="000000"/>
                </a:solidFill>
                <a:effectLst/>
              </a:rPr>
              <a:t>Ces vitres sont montées dans un joint d'étanchéité puis montées dans les cadres et fixées par des clips de retenue.</a:t>
            </a:r>
          </a:p>
          <a:p>
            <a:pPr algn="just"/>
            <a:endParaRPr lang="fr-FR" dirty="0">
              <a:solidFill>
                <a:srgbClr val="000000"/>
              </a:solidFill>
            </a:endParaRPr>
          </a:p>
          <a:p>
            <a:pPr algn="just"/>
            <a:r>
              <a:rPr lang="fr-FR" b="0" i="0" dirty="0">
                <a:solidFill>
                  <a:srgbClr val="000000"/>
                </a:solidFill>
                <a:effectLst/>
              </a:rPr>
              <a:t>Sur la famille des </a:t>
            </a:r>
            <a:r>
              <a:rPr lang="fr-FR" b="1" i="0" dirty="0">
                <a:solidFill>
                  <a:srgbClr val="8E5434"/>
                </a:solidFill>
                <a:effectLst/>
              </a:rPr>
              <a:t>Airbus A318 au A321</a:t>
            </a:r>
            <a:r>
              <a:rPr lang="fr-FR" b="0" i="0" dirty="0">
                <a:solidFill>
                  <a:srgbClr val="000000"/>
                </a:solidFill>
                <a:effectLst/>
              </a:rPr>
              <a:t> la vitre extérieure d’un hublot fait </a:t>
            </a:r>
            <a:r>
              <a:rPr lang="fr-FR" b="1" i="0" dirty="0">
                <a:solidFill>
                  <a:srgbClr val="8E5434"/>
                </a:solidFill>
                <a:effectLst/>
              </a:rPr>
              <a:t>9,5 mm</a:t>
            </a:r>
            <a:r>
              <a:rPr lang="fr-FR" b="0" i="0" dirty="0">
                <a:solidFill>
                  <a:srgbClr val="000000"/>
                </a:solidFill>
                <a:effectLst/>
              </a:rPr>
              <a:t> d’épaisseur et la vitre intérieure mesure </a:t>
            </a:r>
            <a:r>
              <a:rPr lang="fr-FR" b="1" i="0" dirty="0">
                <a:solidFill>
                  <a:srgbClr val="8E5434"/>
                </a:solidFill>
                <a:effectLst/>
              </a:rPr>
              <a:t>4 mm </a:t>
            </a:r>
            <a:r>
              <a:rPr lang="fr-FR" b="0" i="0" dirty="0">
                <a:solidFill>
                  <a:srgbClr val="000000"/>
                </a:solidFill>
                <a:effectLst/>
              </a:rPr>
              <a:t>d’épaisseur. </a:t>
            </a:r>
          </a:p>
          <a:p>
            <a:pPr algn="just"/>
            <a:r>
              <a:rPr lang="fr-FR" b="0" i="0" dirty="0">
                <a:solidFill>
                  <a:srgbClr val="000000"/>
                </a:solidFill>
                <a:effectLst/>
              </a:rPr>
              <a:t>Elles sont séparées par une chambre d’air de </a:t>
            </a:r>
            <a:r>
              <a:rPr lang="fr-FR" b="1" i="0" dirty="0">
                <a:solidFill>
                  <a:srgbClr val="8E5434"/>
                </a:solidFill>
                <a:effectLst/>
              </a:rPr>
              <a:t>6 mm</a:t>
            </a:r>
            <a:r>
              <a:rPr lang="fr-FR" b="0" i="0" dirty="0">
                <a:solidFill>
                  <a:srgbClr val="000000"/>
                </a:solidFill>
                <a:effectLst/>
              </a:rPr>
              <a:t>, ce qui fait une épaisseur de </a:t>
            </a:r>
            <a:r>
              <a:rPr lang="fr-FR" b="1" i="0" dirty="0">
                <a:solidFill>
                  <a:srgbClr val="8E5434"/>
                </a:solidFill>
                <a:effectLst/>
              </a:rPr>
              <a:t>19,5 mm</a:t>
            </a:r>
            <a:r>
              <a:rPr lang="fr-FR" b="0" i="0" dirty="0">
                <a:solidFill>
                  <a:srgbClr val="000000"/>
                </a:solidFill>
                <a:effectLst/>
              </a:rPr>
              <a:t> pour le hublot complet. </a:t>
            </a:r>
            <a:endParaRPr lang="fr-FR" b="0" i="1" dirty="0">
              <a:solidFill>
                <a:srgbClr val="2966B9"/>
              </a:solidFill>
              <a:effectLst/>
            </a:endParaRPr>
          </a:p>
          <a:p>
            <a:pPr algn="just"/>
            <a:br>
              <a:rPr lang="fr-FR" b="0" i="0" dirty="0">
                <a:solidFill>
                  <a:srgbClr val="000000"/>
                </a:solidFill>
                <a:effectLst/>
              </a:rPr>
            </a:br>
            <a:r>
              <a:rPr lang="fr-FR" b="0" i="0" dirty="0">
                <a:solidFill>
                  <a:srgbClr val="000000"/>
                </a:solidFill>
                <a:effectLst/>
              </a:rPr>
              <a:t>Ces chiffres sont donnés à titre indicatif et peuvent varier d'un avion à un autre voire d'un fabricant à un autre. Un turbopropulseur volant à 15 000ft n'aura pas les mêmes hublots qu'un turboréacteur volant à 37 000ft.</a:t>
            </a:r>
            <a:br>
              <a:rPr lang="fr-FR" b="0" i="0" dirty="0">
                <a:solidFill>
                  <a:srgbClr val="000000"/>
                </a:solidFill>
                <a:effectLst/>
              </a:rPr>
            </a:br>
            <a:endParaRPr lang="fr-FR" b="0" i="0" dirty="0">
              <a:solidFill>
                <a:srgbClr val="000000"/>
              </a:solidFill>
              <a:effectLst/>
            </a:endParaRPr>
          </a:p>
        </p:txBody>
      </p:sp>
      <p:pic>
        <p:nvPicPr>
          <p:cNvPr id="16386" name="Picture 2" descr="Glace hublot passager">
            <a:extLst>
              <a:ext uri="{FF2B5EF4-FFF2-40B4-BE49-F238E27FC236}">
                <a16:creationId xmlns:a16="http://schemas.microsoft.com/office/drawing/2014/main" id="{25984E7C-0429-0345-39ED-7E706904C6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76264" y="1955093"/>
            <a:ext cx="3733352" cy="2473688"/>
          </a:xfrm>
          <a:prstGeom prst="rect">
            <a:avLst/>
          </a:prstGeom>
        </p:spPr>
        <p:style>
          <a:lnRef idx="2">
            <a:schemeClr val="accent1"/>
          </a:lnRef>
          <a:fillRef idx="1">
            <a:schemeClr val="lt1"/>
          </a:fillRef>
          <a:effectRef idx="0">
            <a:schemeClr val="accent1"/>
          </a:effectRef>
          <a:fontRef idx="minor">
            <a:schemeClr val="dk1"/>
          </a:fontRef>
        </p:style>
      </p:pic>
      <p:sp>
        <p:nvSpPr>
          <p:cNvPr id="9" name="Rectangle 8">
            <a:extLst>
              <a:ext uri="{FF2B5EF4-FFF2-40B4-BE49-F238E27FC236}">
                <a16:creationId xmlns:a16="http://schemas.microsoft.com/office/drawing/2014/main" id="{DD7C3F7A-57EF-26D6-C30C-4A058C23C660}"/>
              </a:ext>
            </a:extLst>
          </p:cNvPr>
          <p:cNvSpPr/>
          <p:nvPr/>
        </p:nvSpPr>
        <p:spPr>
          <a:xfrm>
            <a:off x="5758463" y="671609"/>
            <a:ext cx="1013419" cy="400110"/>
          </a:xfrm>
          <a:prstGeom prst="rect">
            <a:avLst/>
          </a:prstGeom>
        </p:spPr>
        <p:txBody>
          <a:bodyPr wrap="none">
            <a:spAutoFit/>
          </a:bodyPr>
          <a:lstStyle/>
          <a:p>
            <a:pPr marL="0" lvl="2"/>
            <a:r>
              <a:rPr lang="fr-FR" sz="2000" b="1" dirty="0"/>
              <a:t>Hublots</a:t>
            </a:r>
          </a:p>
        </p:txBody>
      </p:sp>
    </p:spTree>
    <p:extLst>
      <p:ext uri="{BB962C8B-B14F-4D97-AF65-F5344CB8AC3E}">
        <p14:creationId xmlns:p14="http://schemas.microsoft.com/office/powerpoint/2010/main" val="13948426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A4F2810-3231-03E4-51D6-465611B68DC2}"/>
              </a:ext>
            </a:extLst>
          </p:cNvPr>
          <p:cNvSpPr txBox="1"/>
          <p:nvPr/>
        </p:nvSpPr>
        <p:spPr>
          <a:xfrm>
            <a:off x="393854" y="1949160"/>
            <a:ext cx="6359486" cy="424731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Arial" panose="020B0604020202020204" pitchFamily="34" charset="0"/>
              <a:buChar char="•"/>
            </a:pPr>
            <a:r>
              <a:rPr lang="fr-FR" b="0" i="0" dirty="0">
                <a:solidFill>
                  <a:srgbClr val="000000"/>
                </a:solidFill>
                <a:effectLst/>
              </a:rPr>
              <a:t>Un petit trou d’environ </a:t>
            </a:r>
            <a:r>
              <a:rPr lang="fr-FR" b="1" i="0" dirty="0">
                <a:solidFill>
                  <a:srgbClr val="8E5434"/>
                </a:solidFill>
                <a:effectLst/>
              </a:rPr>
              <a:t>2 mm </a:t>
            </a:r>
            <a:r>
              <a:rPr lang="fr-FR" b="0" i="0" dirty="0">
                <a:solidFill>
                  <a:srgbClr val="000000"/>
                </a:solidFill>
                <a:effectLst/>
              </a:rPr>
              <a:t>de diamètre est percé dans la vitre intérieure des hublots. </a:t>
            </a:r>
          </a:p>
          <a:p>
            <a:pPr marL="285750" indent="-285750" algn="just">
              <a:buFont typeface="Arial" panose="020B0604020202020204" pitchFamily="34" charset="0"/>
              <a:buChar char="•"/>
            </a:pPr>
            <a:r>
              <a:rPr lang="fr-FR" b="0" i="0" dirty="0">
                <a:solidFill>
                  <a:srgbClr val="000000"/>
                </a:solidFill>
                <a:effectLst/>
              </a:rPr>
              <a:t>Ce petit trou appelé </a:t>
            </a:r>
            <a:r>
              <a:rPr lang="fr-FR" b="1" i="0" dirty="0" err="1">
                <a:solidFill>
                  <a:srgbClr val="8E5434"/>
                </a:solidFill>
                <a:effectLst/>
              </a:rPr>
              <a:t>breather</a:t>
            </a:r>
            <a:r>
              <a:rPr lang="fr-FR" b="1" i="0" dirty="0">
                <a:solidFill>
                  <a:srgbClr val="8E5434"/>
                </a:solidFill>
                <a:effectLst/>
              </a:rPr>
              <a:t> </a:t>
            </a:r>
            <a:r>
              <a:rPr lang="fr-FR" b="1" i="0" dirty="0" err="1">
                <a:solidFill>
                  <a:srgbClr val="8E5434"/>
                </a:solidFill>
                <a:effectLst/>
              </a:rPr>
              <a:t>hole</a:t>
            </a:r>
            <a:r>
              <a:rPr lang="fr-FR" b="0" i="0" dirty="0">
                <a:solidFill>
                  <a:srgbClr val="000000"/>
                </a:solidFill>
                <a:effectLst/>
              </a:rPr>
              <a:t> (en anglais soit littéralement en français trou de respiration) permet d'assurer la même pression d'air et de température à l'intérieur du double-vitrage que dans la cabine. </a:t>
            </a:r>
          </a:p>
          <a:p>
            <a:pPr marL="285750" indent="-285750" algn="just">
              <a:buFont typeface="Arial" panose="020B0604020202020204" pitchFamily="34" charset="0"/>
              <a:buChar char="•"/>
            </a:pPr>
            <a:r>
              <a:rPr lang="fr-FR" b="0" i="0" dirty="0">
                <a:solidFill>
                  <a:srgbClr val="000000"/>
                </a:solidFill>
                <a:effectLst/>
              </a:rPr>
              <a:t>Une différence de température pourrait entraîner la formation de buée à l’intérieur du hublot. </a:t>
            </a:r>
          </a:p>
          <a:p>
            <a:pPr marL="285750" indent="-285750" algn="just">
              <a:buFont typeface="Arial" panose="020B0604020202020204" pitchFamily="34" charset="0"/>
              <a:buChar char="•"/>
            </a:pPr>
            <a:r>
              <a:rPr lang="fr-FR" b="0" i="0" dirty="0">
                <a:solidFill>
                  <a:srgbClr val="000000"/>
                </a:solidFill>
                <a:effectLst/>
              </a:rPr>
              <a:t>Ce petit trou garantit que la pression de la cabine pendant le vol est appliquée uniquement à la vitre extérieure, en préservant la vitre interne pour les situations d'urgence (vitre extérieure fêlée ou casée). </a:t>
            </a:r>
          </a:p>
          <a:p>
            <a:pPr marL="285750" indent="-285750" algn="just">
              <a:buFont typeface="Arial" panose="020B0604020202020204" pitchFamily="34" charset="0"/>
              <a:buChar char="•"/>
            </a:pPr>
            <a:r>
              <a:rPr lang="fr-FR" b="0" i="0" dirty="0">
                <a:solidFill>
                  <a:srgbClr val="000000"/>
                </a:solidFill>
                <a:effectLst/>
              </a:rPr>
              <a:t>À noter que la vitre intérieure est capable de supporter la pression différentielle complète.</a:t>
            </a:r>
          </a:p>
          <a:p>
            <a:pPr algn="just"/>
            <a:endParaRPr lang="fr-FR" dirty="0"/>
          </a:p>
        </p:txBody>
      </p:sp>
      <p:pic>
        <p:nvPicPr>
          <p:cNvPr id="17410" name="Picture 2" descr="Glace hublot passager">
            <a:extLst>
              <a:ext uri="{FF2B5EF4-FFF2-40B4-BE49-F238E27FC236}">
                <a16:creationId xmlns:a16="http://schemas.microsoft.com/office/drawing/2014/main" id="{F079D156-C3B9-53E9-D00E-970E8147A1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422" y="2511845"/>
            <a:ext cx="4711724" cy="3121949"/>
          </a:xfrm>
          <a:prstGeom prst="rect">
            <a:avLst/>
          </a:prstGeom>
        </p:spPr>
        <p:style>
          <a:lnRef idx="2">
            <a:schemeClr val="accent1"/>
          </a:lnRef>
          <a:fillRef idx="1">
            <a:schemeClr val="lt1"/>
          </a:fillRef>
          <a:effectRef idx="0">
            <a:schemeClr val="accent1"/>
          </a:effectRef>
          <a:fontRef idx="minor">
            <a:schemeClr val="dk1"/>
          </a:fontRef>
        </p:style>
      </p:pic>
      <p:sp>
        <p:nvSpPr>
          <p:cNvPr id="7" name="Rectangle 6">
            <a:extLst>
              <a:ext uri="{FF2B5EF4-FFF2-40B4-BE49-F238E27FC236}">
                <a16:creationId xmlns:a16="http://schemas.microsoft.com/office/drawing/2014/main" id="{4B83EBA7-369C-68EE-7DF9-3F37416859C4}"/>
              </a:ext>
            </a:extLst>
          </p:cNvPr>
          <p:cNvSpPr/>
          <p:nvPr/>
        </p:nvSpPr>
        <p:spPr>
          <a:xfrm>
            <a:off x="5739921" y="461468"/>
            <a:ext cx="1013419" cy="400110"/>
          </a:xfrm>
          <a:prstGeom prst="rect">
            <a:avLst/>
          </a:prstGeom>
        </p:spPr>
        <p:txBody>
          <a:bodyPr wrap="none">
            <a:spAutoFit/>
          </a:bodyPr>
          <a:lstStyle/>
          <a:p>
            <a:pPr marL="0" lvl="2"/>
            <a:r>
              <a:rPr lang="fr-FR" sz="2000" b="1" dirty="0"/>
              <a:t>Hublots</a:t>
            </a:r>
          </a:p>
        </p:txBody>
      </p:sp>
    </p:spTree>
    <p:extLst>
      <p:ext uri="{BB962C8B-B14F-4D97-AF65-F5344CB8AC3E}">
        <p14:creationId xmlns:p14="http://schemas.microsoft.com/office/powerpoint/2010/main" val="641152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06654-3845-48C0-B38E-3F2B33F75DCB}"/>
              </a:ext>
            </a:extLst>
          </p:cNvPr>
          <p:cNvSpPr/>
          <p:nvPr/>
        </p:nvSpPr>
        <p:spPr>
          <a:xfrm>
            <a:off x="1261188" y="129727"/>
            <a:ext cx="9259078" cy="523220"/>
          </a:xfrm>
          <a:prstGeom prst="rect">
            <a:avLst/>
          </a:prstGeom>
        </p:spPr>
        <p:txBody>
          <a:bodyPr wrap="square">
            <a:spAutoFit/>
          </a:bodyPr>
          <a:lstStyle/>
          <a:p>
            <a:pPr lvl="1" algn="ctr"/>
            <a:r>
              <a:rPr lang="fr-FR" sz="2800" b="1" dirty="0"/>
              <a:t>Fixation du fuselage avec GTR, empennage et voilure</a:t>
            </a:r>
          </a:p>
        </p:txBody>
      </p:sp>
      <p:sp>
        <p:nvSpPr>
          <p:cNvPr id="5" name="Rectangle 4">
            <a:extLst>
              <a:ext uri="{FF2B5EF4-FFF2-40B4-BE49-F238E27FC236}">
                <a16:creationId xmlns:a16="http://schemas.microsoft.com/office/drawing/2014/main" id="{C2D12211-24BE-4E0F-910A-EF4A0B323E62}"/>
              </a:ext>
            </a:extLst>
          </p:cNvPr>
          <p:cNvSpPr/>
          <p:nvPr/>
        </p:nvSpPr>
        <p:spPr>
          <a:xfrm>
            <a:off x="3969560" y="681037"/>
            <a:ext cx="3842334" cy="400110"/>
          </a:xfrm>
          <a:prstGeom prst="rect">
            <a:avLst/>
          </a:prstGeom>
        </p:spPr>
        <p:txBody>
          <a:bodyPr wrap="none">
            <a:spAutoFit/>
          </a:bodyPr>
          <a:lstStyle/>
          <a:p>
            <a:pPr lvl="2" algn="ctr"/>
            <a:r>
              <a:rPr lang="fr-FR" sz="2000" b="1" dirty="0"/>
              <a:t>Assemblage fuselage-GTR</a:t>
            </a:r>
            <a:endParaRPr lang="fr-FR" sz="2000" dirty="0"/>
          </a:p>
        </p:txBody>
      </p:sp>
      <p:pic>
        <p:nvPicPr>
          <p:cNvPr id="6" name="Espace réservé du contenu 5">
            <a:extLst>
              <a:ext uri="{FF2B5EF4-FFF2-40B4-BE49-F238E27FC236}">
                <a16:creationId xmlns:a16="http://schemas.microsoft.com/office/drawing/2014/main" id="{EFAA5499-2784-4089-AB20-0F7E88BB71CF}"/>
              </a:ext>
            </a:extLst>
          </p:cNvPr>
          <p:cNvPicPr>
            <a:picLocks noGrp="1"/>
          </p:cNvPicPr>
          <p:nvPr>
            <p:ph idx="1"/>
          </p:nvPr>
        </p:nvPicPr>
        <p:blipFill>
          <a:blip r:embed="rId3"/>
          <a:stretch>
            <a:fillRect/>
          </a:stretch>
        </p:blipFill>
        <p:spPr>
          <a:xfrm>
            <a:off x="1432192" y="3604353"/>
            <a:ext cx="5387957" cy="2767956"/>
          </a:xfrm>
          <a:prstGeom prst="rect">
            <a:avLst/>
          </a:prstGeom>
        </p:spPr>
      </p:pic>
      <p:sp>
        <p:nvSpPr>
          <p:cNvPr id="7" name="Rectangle 6">
            <a:extLst>
              <a:ext uri="{FF2B5EF4-FFF2-40B4-BE49-F238E27FC236}">
                <a16:creationId xmlns:a16="http://schemas.microsoft.com/office/drawing/2014/main" id="{F34DE955-3870-4195-94A2-970412E0008E}"/>
              </a:ext>
            </a:extLst>
          </p:cNvPr>
          <p:cNvSpPr/>
          <p:nvPr/>
        </p:nvSpPr>
        <p:spPr>
          <a:xfrm>
            <a:off x="326222" y="1463419"/>
            <a:ext cx="7286675" cy="147732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dirty="0"/>
              <a:t>Certains avions ont les GTR fixés latéralement sur le fuselage. </a:t>
            </a:r>
          </a:p>
          <a:p>
            <a:r>
              <a:rPr lang="fr-FR" dirty="0"/>
              <a:t>Un mât assure la liaison entre les couples forts et le réacteur qui est fixé par des attaches. </a:t>
            </a:r>
          </a:p>
          <a:p>
            <a:r>
              <a:rPr lang="fr-FR" dirty="0"/>
              <a:t>La structure du mât (caisson) et les attaches sont de même type que les réacteurs suspendus.</a:t>
            </a:r>
          </a:p>
        </p:txBody>
      </p:sp>
      <p:pic>
        <p:nvPicPr>
          <p:cNvPr id="18434" name="Picture 2" descr="Résultat de recherche d'images pour &quot;F.100&quot;">
            <a:extLst>
              <a:ext uri="{FF2B5EF4-FFF2-40B4-BE49-F238E27FC236}">
                <a16:creationId xmlns:a16="http://schemas.microsoft.com/office/drawing/2014/main" id="{8C6D1D79-5EED-AE82-BDF3-D4252DDB4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5008" y="588757"/>
            <a:ext cx="1912685"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Le Dassault Falcon 8X est bien plus qu'un 7X amélioré - Jet Solidaire">
            <a:extLst>
              <a:ext uri="{FF2B5EF4-FFF2-40B4-BE49-F238E27FC236}">
                <a16:creationId xmlns:a16="http://schemas.microsoft.com/office/drawing/2014/main" id="{4DA976B1-4462-21CF-5682-14319A59E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6887" y="2049847"/>
            <a:ext cx="2694588" cy="1347294"/>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Le MD-83, issu d'une gamme d'avions parmi les plus vendus au monde">
            <a:extLst>
              <a:ext uri="{FF2B5EF4-FFF2-40B4-BE49-F238E27FC236}">
                <a16:creationId xmlns:a16="http://schemas.microsoft.com/office/drawing/2014/main" id="{386A37C2-339E-60D3-AEA7-B53F609897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5236" y="5084751"/>
            <a:ext cx="2246239" cy="1489354"/>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Avion Boeing 727 photo stock. Image du élevez, obtenez - 614054">
            <a:extLst>
              <a:ext uri="{FF2B5EF4-FFF2-40B4-BE49-F238E27FC236}">
                <a16:creationId xmlns:a16="http://schemas.microsoft.com/office/drawing/2014/main" id="{A59E5277-0656-CED1-8276-2970030D82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5236" y="3493561"/>
            <a:ext cx="2246239" cy="149477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4A9C6749-FE8A-BE30-5F29-8D8A4B3FA5A9}"/>
              </a:ext>
            </a:extLst>
          </p:cNvPr>
          <p:cNvSpPr txBox="1"/>
          <p:nvPr/>
        </p:nvSpPr>
        <p:spPr>
          <a:xfrm>
            <a:off x="11476653" y="1658185"/>
            <a:ext cx="1016306" cy="369332"/>
          </a:xfrm>
          <a:prstGeom prst="rect">
            <a:avLst/>
          </a:prstGeom>
          <a:noFill/>
        </p:spPr>
        <p:txBody>
          <a:bodyPr wrap="square">
            <a:spAutoFit/>
          </a:bodyPr>
          <a:lstStyle/>
          <a:p>
            <a:r>
              <a:rPr lang="fr-FR" dirty="0"/>
              <a:t>F.100</a:t>
            </a:r>
          </a:p>
        </p:txBody>
      </p:sp>
      <p:sp>
        <p:nvSpPr>
          <p:cNvPr id="14" name="ZoneTexte 13">
            <a:extLst>
              <a:ext uri="{FF2B5EF4-FFF2-40B4-BE49-F238E27FC236}">
                <a16:creationId xmlns:a16="http://schemas.microsoft.com/office/drawing/2014/main" id="{72B9196E-0A3A-071D-D874-A8804375EF66}"/>
              </a:ext>
            </a:extLst>
          </p:cNvPr>
          <p:cNvSpPr txBox="1"/>
          <p:nvPr/>
        </p:nvSpPr>
        <p:spPr>
          <a:xfrm>
            <a:off x="11412548" y="2476148"/>
            <a:ext cx="836347" cy="369332"/>
          </a:xfrm>
          <a:prstGeom prst="rect">
            <a:avLst/>
          </a:prstGeom>
          <a:noFill/>
        </p:spPr>
        <p:txBody>
          <a:bodyPr wrap="square">
            <a:spAutoFit/>
          </a:bodyPr>
          <a:lstStyle/>
          <a:p>
            <a:r>
              <a:rPr lang="fr-FR" dirty="0"/>
              <a:t>Falcon</a:t>
            </a:r>
          </a:p>
        </p:txBody>
      </p:sp>
      <p:sp>
        <p:nvSpPr>
          <p:cNvPr id="16" name="ZoneTexte 15">
            <a:extLst>
              <a:ext uri="{FF2B5EF4-FFF2-40B4-BE49-F238E27FC236}">
                <a16:creationId xmlns:a16="http://schemas.microsoft.com/office/drawing/2014/main" id="{D6CAA96D-3C4A-B5DF-6BC1-094FA2DDAF87}"/>
              </a:ext>
            </a:extLst>
          </p:cNvPr>
          <p:cNvSpPr txBox="1"/>
          <p:nvPr/>
        </p:nvSpPr>
        <p:spPr>
          <a:xfrm>
            <a:off x="11373170" y="4056280"/>
            <a:ext cx="941942" cy="369332"/>
          </a:xfrm>
          <a:prstGeom prst="rect">
            <a:avLst/>
          </a:prstGeom>
          <a:noFill/>
        </p:spPr>
        <p:txBody>
          <a:bodyPr wrap="square">
            <a:spAutoFit/>
          </a:bodyPr>
          <a:lstStyle/>
          <a:p>
            <a:r>
              <a:rPr lang="fr-FR" dirty="0"/>
              <a:t>MD83</a:t>
            </a:r>
          </a:p>
        </p:txBody>
      </p:sp>
      <p:sp>
        <p:nvSpPr>
          <p:cNvPr id="18" name="ZoneTexte 17">
            <a:extLst>
              <a:ext uri="{FF2B5EF4-FFF2-40B4-BE49-F238E27FC236}">
                <a16:creationId xmlns:a16="http://schemas.microsoft.com/office/drawing/2014/main" id="{77E16DF2-360E-952A-A8B9-40224A2E8983}"/>
              </a:ext>
            </a:extLst>
          </p:cNvPr>
          <p:cNvSpPr txBox="1"/>
          <p:nvPr/>
        </p:nvSpPr>
        <p:spPr>
          <a:xfrm>
            <a:off x="11303544" y="5489647"/>
            <a:ext cx="974993" cy="369332"/>
          </a:xfrm>
          <a:prstGeom prst="rect">
            <a:avLst/>
          </a:prstGeom>
          <a:noFill/>
        </p:spPr>
        <p:txBody>
          <a:bodyPr wrap="square">
            <a:spAutoFit/>
          </a:bodyPr>
          <a:lstStyle/>
          <a:p>
            <a:r>
              <a:rPr lang="fr-FR" dirty="0"/>
              <a:t>B727</a:t>
            </a:r>
          </a:p>
        </p:txBody>
      </p:sp>
    </p:spTree>
    <p:extLst>
      <p:ext uri="{BB962C8B-B14F-4D97-AF65-F5344CB8AC3E}">
        <p14:creationId xmlns:p14="http://schemas.microsoft.com/office/powerpoint/2010/main" val="36056174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806654-3845-48C0-B38E-3F2B33F75DCB}"/>
              </a:ext>
            </a:extLst>
          </p:cNvPr>
          <p:cNvSpPr/>
          <p:nvPr/>
        </p:nvSpPr>
        <p:spPr>
          <a:xfrm>
            <a:off x="1261188" y="129727"/>
            <a:ext cx="9259078" cy="523220"/>
          </a:xfrm>
          <a:prstGeom prst="rect">
            <a:avLst/>
          </a:prstGeom>
        </p:spPr>
        <p:txBody>
          <a:bodyPr wrap="square">
            <a:spAutoFit/>
          </a:bodyPr>
          <a:lstStyle/>
          <a:p>
            <a:pPr lvl="1" algn="ctr"/>
            <a:r>
              <a:rPr lang="fr-FR" sz="2800" b="1" dirty="0"/>
              <a:t>Fixation du fuselage avec GTR, empennage et voilure</a:t>
            </a:r>
          </a:p>
        </p:txBody>
      </p:sp>
      <p:sp>
        <p:nvSpPr>
          <p:cNvPr id="5" name="Rectangle 4">
            <a:extLst>
              <a:ext uri="{FF2B5EF4-FFF2-40B4-BE49-F238E27FC236}">
                <a16:creationId xmlns:a16="http://schemas.microsoft.com/office/drawing/2014/main" id="{C2D12211-24BE-4E0F-910A-EF4A0B323E62}"/>
              </a:ext>
            </a:extLst>
          </p:cNvPr>
          <p:cNvSpPr/>
          <p:nvPr/>
        </p:nvSpPr>
        <p:spPr>
          <a:xfrm>
            <a:off x="3969560" y="681037"/>
            <a:ext cx="3842334" cy="400110"/>
          </a:xfrm>
          <a:prstGeom prst="rect">
            <a:avLst/>
          </a:prstGeom>
        </p:spPr>
        <p:txBody>
          <a:bodyPr wrap="none">
            <a:spAutoFit/>
          </a:bodyPr>
          <a:lstStyle/>
          <a:p>
            <a:pPr lvl="2" algn="ctr"/>
            <a:r>
              <a:rPr lang="fr-FR" sz="2000" b="1" dirty="0"/>
              <a:t>Assemblage fuselage-GTR</a:t>
            </a:r>
            <a:endParaRPr lang="fr-FR" sz="2000" dirty="0"/>
          </a:p>
        </p:txBody>
      </p:sp>
      <p:sp>
        <p:nvSpPr>
          <p:cNvPr id="8" name="Rectangle 7">
            <a:extLst>
              <a:ext uri="{FF2B5EF4-FFF2-40B4-BE49-F238E27FC236}">
                <a16:creationId xmlns:a16="http://schemas.microsoft.com/office/drawing/2014/main" id="{59169DE7-C0F4-4EAC-96F1-58FB907C5301}"/>
              </a:ext>
            </a:extLst>
          </p:cNvPr>
          <p:cNvSpPr/>
          <p:nvPr/>
        </p:nvSpPr>
        <p:spPr>
          <a:xfrm>
            <a:off x="668694" y="5171555"/>
            <a:ext cx="10854612" cy="88036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dirty="0"/>
              <a:t>La poussée est transmise par les attaches avant. Une cloison pare-feu isole le GTR du mât.</a:t>
            </a:r>
          </a:p>
          <a:p>
            <a:pPr>
              <a:lnSpc>
                <a:spcPct val="150000"/>
              </a:lnSpc>
            </a:pPr>
            <a:r>
              <a:rPr lang="fr-FR" dirty="0"/>
              <a:t>Chaque point de fixation est équipé d’un amortisseur de vibrations qui permet aussi la dilatation des carters.</a:t>
            </a:r>
          </a:p>
        </p:txBody>
      </p:sp>
      <p:pic>
        <p:nvPicPr>
          <p:cNvPr id="9" name="Image 8">
            <a:extLst>
              <a:ext uri="{FF2B5EF4-FFF2-40B4-BE49-F238E27FC236}">
                <a16:creationId xmlns:a16="http://schemas.microsoft.com/office/drawing/2014/main" id="{C07465D7-4623-4269-AE47-BE201ED66EB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188" y="1363279"/>
            <a:ext cx="10431624" cy="3594311"/>
          </a:xfrm>
          <a:prstGeom prst="rect">
            <a:avLst/>
          </a:prstGeom>
          <a:noFill/>
          <a:ln w="19050">
            <a:noFill/>
          </a:ln>
        </p:spPr>
      </p:pic>
    </p:spTree>
    <p:extLst>
      <p:ext uri="{BB962C8B-B14F-4D97-AF65-F5344CB8AC3E}">
        <p14:creationId xmlns:p14="http://schemas.microsoft.com/office/powerpoint/2010/main" val="3495333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6F849D-F876-4EBD-822D-0707D7A4BEEB}"/>
              </a:ext>
            </a:extLst>
          </p:cNvPr>
          <p:cNvSpPr/>
          <p:nvPr/>
        </p:nvSpPr>
        <p:spPr>
          <a:xfrm>
            <a:off x="650214" y="2471950"/>
            <a:ext cx="8305800" cy="2542363"/>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150000"/>
              </a:lnSpc>
            </a:pPr>
            <a:r>
              <a:rPr lang="fr-FR" dirty="0"/>
              <a:t>L’assemblage aile - fuselage est réalisé suivant les types d’avions de façons différentes, néanmoins, il s’effectue toujours sur des éléments forts et résistants : </a:t>
            </a:r>
          </a:p>
          <a:p>
            <a:pPr marL="285750" indent="-285750">
              <a:lnSpc>
                <a:spcPct val="150000"/>
              </a:lnSpc>
              <a:buFont typeface="Arial" panose="020B0604020202020204" pitchFamily="34" charset="0"/>
              <a:buChar char="•"/>
            </a:pPr>
            <a:r>
              <a:rPr lang="fr-FR" dirty="0"/>
              <a:t>longerons avant et arrière, </a:t>
            </a:r>
          </a:p>
          <a:p>
            <a:pPr marL="285750" indent="-285750">
              <a:lnSpc>
                <a:spcPct val="150000"/>
              </a:lnSpc>
              <a:buFont typeface="Arial" panose="020B0604020202020204" pitchFamily="34" charset="0"/>
              <a:buChar char="•"/>
            </a:pPr>
            <a:r>
              <a:rPr lang="fr-FR" dirty="0"/>
              <a:t>nervures fortes, </a:t>
            </a:r>
          </a:p>
          <a:p>
            <a:pPr marL="285750" indent="-285750">
              <a:lnSpc>
                <a:spcPct val="150000"/>
              </a:lnSpc>
              <a:buFont typeface="Arial" panose="020B0604020202020204" pitchFamily="34" charset="0"/>
              <a:buChar char="•"/>
            </a:pPr>
            <a:r>
              <a:rPr lang="fr-FR" dirty="0"/>
              <a:t>cadres principaux ou forts. </a:t>
            </a:r>
          </a:p>
          <a:p>
            <a:pPr>
              <a:lnSpc>
                <a:spcPct val="150000"/>
              </a:lnSpc>
            </a:pPr>
            <a:r>
              <a:rPr lang="fr-FR" dirty="0"/>
              <a:t>Des pièces spécifiques : profilés, chapes, boulons, axes creux permettent l’assemblage.</a:t>
            </a:r>
          </a:p>
        </p:txBody>
      </p:sp>
      <p:sp>
        <p:nvSpPr>
          <p:cNvPr id="5" name="Rectangle 4">
            <a:extLst>
              <a:ext uri="{FF2B5EF4-FFF2-40B4-BE49-F238E27FC236}">
                <a16:creationId xmlns:a16="http://schemas.microsoft.com/office/drawing/2014/main" id="{F3C824D8-BB04-40BF-8929-BEA36CF1474C}"/>
              </a:ext>
            </a:extLst>
          </p:cNvPr>
          <p:cNvSpPr/>
          <p:nvPr/>
        </p:nvSpPr>
        <p:spPr>
          <a:xfrm>
            <a:off x="4803114" y="610246"/>
            <a:ext cx="2585772" cy="464871"/>
          </a:xfrm>
          <a:prstGeom prst="rect">
            <a:avLst/>
          </a:prstGeom>
        </p:spPr>
        <p:txBody>
          <a:bodyPr wrap="none">
            <a:spAutoFit/>
          </a:bodyPr>
          <a:lstStyle/>
          <a:p>
            <a:pPr marL="0" lvl="2">
              <a:lnSpc>
                <a:spcPct val="150000"/>
              </a:lnSpc>
            </a:pPr>
            <a:r>
              <a:rPr lang="fr-FR" b="1" dirty="0"/>
              <a:t>Assemblage fuselage-aile</a:t>
            </a:r>
          </a:p>
        </p:txBody>
      </p:sp>
      <p:sp>
        <p:nvSpPr>
          <p:cNvPr id="7" name="Rectangle 6">
            <a:extLst>
              <a:ext uri="{FF2B5EF4-FFF2-40B4-BE49-F238E27FC236}">
                <a16:creationId xmlns:a16="http://schemas.microsoft.com/office/drawing/2014/main" id="{1CC47C03-EA1F-4481-BB94-81A8C4CC37BA}"/>
              </a:ext>
            </a:extLst>
          </p:cNvPr>
          <p:cNvSpPr/>
          <p:nvPr/>
        </p:nvSpPr>
        <p:spPr>
          <a:xfrm>
            <a:off x="1261188" y="129727"/>
            <a:ext cx="9259078" cy="523220"/>
          </a:xfrm>
          <a:prstGeom prst="rect">
            <a:avLst/>
          </a:prstGeom>
        </p:spPr>
        <p:txBody>
          <a:bodyPr wrap="square">
            <a:spAutoFit/>
          </a:bodyPr>
          <a:lstStyle/>
          <a:p>
            <a:pPr lvl="1" algn="ctr"/>
            <a:r>
              <a:rPr lang="fr-FR" sz="2800" b="1" dirty="0"/>
              <a:t>Fixation du fuselage avec GTR, empennage et voilure</a:t>
            </a:r>
          </a:p>
        </p:txBody>
      </p:sp>
    </p:spTree>
    <p:extLst>
      <p:ext uri="{BB962C8B-B14F-4D97-AF65-F5344CB8AC3E}">
        <p14:creationId xmlns:p14="http://schemas.microsoft.com/office/powerpoint/2010/main" val="20115484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9DEA590-663F-4E97-BE6B-23238ADE8988}"/>
              </a:ext>
            </a:extLst>
          </p:cNvPr>
          <p:cNvSpPr/>
          <p:nvPr/>
        </p:nvSpPr>
        <p:spPr>
          <a:xfrm>
            <a:off x="205274" y="1713037"/>
            <a:ext cx="1788823" cy="400110"/>
          </a:xfrm>
          <a:prstGeom prst="rect">
            <a:avLst/>
          </a:prstGeom>
        </p:spPr>
        <p:txBody>
          <a:bodyPr wrap="none">
            <a:spAutoFit/>
          </a:bodyPr>
          <a:lstStyle/>
          <a:p>
            <a:pPr marL="0" lvl="3"/>
            <a:r>
              <a:rPr lang="fr-FR" sz="2000" b="1" i="1" dirty="0"/>
              <a:t>Type A300/310</a:t>
            </a:r>
          </a:p>
        </p:txBody>
      </p:sp>
      <p:sp>
        <p:nvSpPr>
          <p:cNvPr id="7" name="Rectangle 6">
            <a:extLst>
              <a:ext uri="{FF2B5EF4-FFF2-40B4-BE49-F238E27FC236}">
                <a16:creationId xmlns:a16="http://schemas.microsoft.com/office/drawing/2014/main" id="{22813EB7-E9E0-7EC1-AC78-9D09B3AC5E7B}"/>
              </a:ext>
            </a:extLst>
          </p:cNvPr>
          <p:cNvSpPr/>
          <p:nvPr/>
        </p:nvSpPr>
        <p:spPr>
          <a:xfrm>
            <a:off x="5369170" y="500521"/>
            <a:ext cx="2585772" cy="464871"/>
          </a:xfrm>
          <a:prstGeom prst="rect">
            <a:avLst/>
          </a:prstGeom>
        </p:spPr>
        <p:txBody>
          <a:bodyPr wrap="none">
            <a:spAutoFit/>
          </a:bodyPr>
          <a:lstStyle/>
          <a:p>
            <a:pPr marL="0" lvl="2">
              <a:lnSpc>
                <a:spcPct val="150000"/>
              </a:lnSpc>
            </a:pPr>
            <a:r>
              <a:rPr lang="fr-FR" b="1" dirty="0"/>
              <a:t>Assemblage fuselage-aile</a:t>
            </a:r>
          </a:p>
        </p:txBody>
      </p:sp>
      <p:sp>
        <p:nvSpPr>
          <p:cNvPr id="8" name="Rectangle 7">
            <a:extLst>
              <a:ext uri="{FF2B5EF4-FFF2-40B4-BE49-F238E27FC236}">
                <a16:creationId xmlns:a16="http://schemas.microsoft.com/office/drawing/2014/main" id="{64FB8866-ADAC-4505-A6D6-7A78E9769A8B}"/>
              </a:ext>
            </a:extLst>
          </p:cNvPr>
          <p:cNvSpPr/>
          <p:nvPr/>
        </p:nvSpPr>
        <p:spPr>
          <a:xfrm>
            <a:off x="1827244" y="20002"/>
            <a:ext cx="9259078" cy="523220"/>
          </a:xfrm>
          <a:prstGeom prst="rect">
            <a:avLst/>
          </a:prstGeom>
        </p:spPr>
        <p:txBody>
          <a:bodyPr wrap="square">
            <a:spAutoFit/>
          </a:bodyPr>
          <a:lstStyle/>
          <a:p>
            <a:pPr lvl="1" algn="ctr"/>
            <a:r>
              <a:rPr lang="fr-FR" sz="2800" b="1" dirty="0"/>
              <a:t>Fixation du fuselage avec GTR, empennage et voilure</a:t>
            </a:r>
          </a:p>
        </p:txBody>
      </p:sp>
      <p:sp>
        <p:nvSpPr>
          <p:cNvPr id="5" name="Rectangle 4">
            <a:extLst>
              <a:ext uri="{FF2B5EF4-FFF2-40B4-BE49-F238E27FC236}">
                <a16:creationId xmlns:a16="http://schemas.microsoft.com/office/drawing/2014/main" id="{395FDAFB-2184-45D5-9AA9-133B7988F6C1}"/>
              </a:ext>
            </a:extLst>
          </p:cNvPr>
          <p:cNvSpPr/>
          <p:nvPr/>
        </p:nvSpPr>
        <p:spPr>
          <a:xfrm>
            <a:off x="205275" y="2274838"/>
            <a:ext cx="5534514" cy="295786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pPr>
            <a:r>
              <a:rPr lang="fr-FR" dirty="0"/>
              <a:t>Le caisson central de voilure est pris dans un tronçon (ou section) constitué de quatre cadres principaux. </a:t>
            </a:r>
          </a:p>
          <a:p>
            <a:pPr algn="just">
              <a:lnSpc>
                <a:spcPct val="150000"/>
              </a:lnSpc>
            </a:pPr>
            <a:r>
              <a:rPr lang="fr-FR" dirty="0"/>
              <a:t>Le revêtement supérieur du caisson et le plafond du logement de train principal supportent les charges dues à la ∆P.</a:t>
            </a:r>
          </a:p>
          <a:p>
            <a:pPr algn="just">
              <a:lnSpc>
                <a:spcPct val="150000"/>
              </a:lnSpc>
            </a:pPr>
            <a:r>
              <a:rPr lang="fr-FR" dirty="0"/>
              <a:t>Des rivets spéciaux (alliage de titane) et des profilés sont utilisés pour effectuer l'assemblage Aile-caisson central</a:t>
            </a:r>
          </a:p>
        </p:txBody>
      </p:sp>
      <p:pic>
        <p:nvPicPr>
          <p:cNvPr id="20482" name="Picture 2" descr="Fuselage cone queue">
            <a:extLst>
              <a:ext uri="{FF2B5EF4-FFF2-40B4-BE49-F238E27FC236}">
                <a16:creationId xmlns:a16="http://schemas.microsoft.com/office/drawing/2014/main" id="{20EE9519-3AF6-3D86-DDC2-A7E4318AF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3143" y="1181305"/>
            <a:ext cx="5438899" cy="347862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Fuselage cone queue">
            <a:extLst>
              <a:ext uri="{FF2B5EF4-FFF2-40B4-BE49-F238E27FC236}">
                <a16:creationId xmlns:a16="http://schemas.microsoft.com/office/drawing/2014/main" id="{3EC16433-1A62-5DA0-A085-FC30482E8D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9017" y="4875847"/>
            <a:ext cx="3867150"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1422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CF2D000C-9188-4AC5-A4EE-B691E61AD354}"/>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753341" y="1589763"/>
            <a:ext cx="4937360" cy="4524598"/>
          </a:xfrm>
          <a:prstGeom prst="rect">
            <a:avLst/>
          </a:prstGeom>
          <a:noFill/>
          <a:ln w="19050">
            <a:solidFill>
              <a:schemeClr val="tx1"/>
            </a:solidFill>
          </a:ln>
        </p:spPr>
      </p:pic>
      <p:sp>
        <p:nvSpPr>
          <p:cNvPr id="5" name="Rectangle 4">
            <a:extLst>
              <a:ext uri="{FF2B5EF4-FFF2-40B4-BE49-F238E27FC236}">
                <a16:creationId xmlns:a16="http://schemas.microsoft.com/office/drawing/2014/main" id="{741BC329-EE36-4D54-BDF7-6B11E4CA3C37}"/>
              </a:ext>
            </a:extLst>
          </p:cNvPr>
          <p:cNvSpPr/>
          <p:nvPr/>
        </p:nvSpPr>
        <p:spPr>
          <a:xfrm>
            <a:off x="188995" y="1589763"/>
            <a:ext cx="1277466" cy="400110"/>
          </a:xfrm>
          <a:prstGeom prst="rect">
            <a:avLst/>
          </a:prstGeom>
        </p:spPr>
        <p:txBody>
          <a:bodyPr wrap="none">
            <a:spAutoFit/>
          </a:bodyPr>
          <a:lstStyle/>
          <a:p>
            <a:pPr marL="0" lvl="3"/>
            <a:r>
              <a:rPr lang="fr-FR" sz="2000" b="1" i="1" dirty="0"/>
              <a:t>Type B727</a:t>
            </a:r>
          </a:p>
        </p:txBody>
      </p:sp>
      <p:sp>
        <p:nvSpPr>
          <p:cNvPr id="6" name="Rectangle 5">
            <a:extLst>
              <a:ext uri="{FF2B5EF4-FFF2-40B4-BE49-F238E27FC236}">
                <a16:creationId xmlns:a16="http://schemas.microsoft.com/office/drawing/2014/main" id="{9267257A-ACA4-4C65-9E32-E295444318C5}"/>
              </a:ext>
            </a:extLst>
          </p:cNvPr>
          <p:cNvSpPr/>
          <p:nvPr/>
        </p:nvSpPr>
        <p:spPr>
          <a:xfrm>
            <a:off x="501300" y="2332848"/>
            <a:ext cx="5819085" cy="230832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r>
              <a:rPr lang="fr-FR" dirty="0"/>
              <a:t>Les deux demi-ailes sont fixées sur un caisson central à l’aide de quatre axes creux travaillant au cisaillement, </a:t>
            </a:r>
          </a:p>
          <a:p>
            <a:pPr algn="just"/>
            <a:r>
              <a:rPr lang="fr-FR" dirty="0"/>
              <a:t>Ils qui permettent une légère rotation (flexion voilure) et, qui réunissent des longerons avant et arrière à des cadres principaux.</a:t>
            </a:r>
          </a:p>
          <a:p>
            <a:pPr algn="just"/>
            <a:r>
              <a:rPr lang="fr-FR" dirty="0"/>
              <a:t>La structure du caisson central est identique à celle de la voilure, les nervures extrêmes sont des nervures fortes dite "d’emplanture".</a:t>
            </a:r>
          </a:p>
        </p:txBody>
      </p:sp>
      <p:sp>
        <p:nvSpPr>
          <p:cNvPr id="8" name="Rectangle 7">
            <a:extLst>
              <a:ext uri="{FF2B5EF4-FFF2-40B4-BE49-F238E27FC236}">
                <a16:creationId xmlns:a16="http://schemas.microsoft.com/office/drawing/2014/main" id="{2624252B-1DD2-0EA1-85E4-E8B107C28369}"/>
              </a:ext>
            </a:extLst>
          </p:cNvPr>
          <p:cNvSpPr/>
          <p:nvPr/>
        </p:nvSpPr>
        <p:spPr>
          <a:xfrm>
            <a:off x="4803114" y="610246"/>
            <a:ext cx="2585772" cy="464871"/>
          </a:xfrm>
          <a:prstGeom prst="rect">
            <a:avLst/>
          </a:prstGeom>
        </p:spPr>
        <p:txBody>
          <a:bodyPr wrap="none">
            <a:spAutoFit/>
          </a:bodyPr>
          <a:lstStyle/>
          <a:p>
            <a:pPr marL="0" lvl="2">
              <a:lnSpc>
                <a:spcPct val="150000"/>
              </a:lnSpc>
            </a:pPr>
            <a:r>
              <a:rPr lang="fr-FR" b="1" dirty="0"/>
              <a:t>Assemblage fuselage-aile</a:t>
            </a:r>
          </a:p>
        </p:txBody>
      </p:sp>
      <p:sp>
        <p:nvSpPr>
          <p:cNvPr id="9" name="Rectangle 8">
            <a:extLst>
              <a:ext uri="{FF2B5EF4-FFF2-40B4-BE49-F238E27FC236}">
                <a16:creationId xmlns:a16="http://schemas.microsoft.com/office/drawing/2014/main" id="{30B87322-713D-4893-3567-CFA34DCF9B3E}"/>
              </a:ext>
            </a:extLst>
          </p:cNvPr>
          <p:cNvSpPr/>
          <p:nvPr/>
        </p:nvSpPr>
        <p:spPr>
          <a:xfrm>
            <a:off x="1261188" y="129727"/>
            <a:ext cx="9259078" cy="523220"/>
          </a:xfrm>
          <a:prstGeom prst="rect">
            <a:avLst/>
          </a:prstGeom>
        </p:spPr>
        <p:txBody>
          <a:bodyPr wrap="square">
            <a:spAutoFit/>
          </a:bodyPr>
          <a:lstStyle/>
          <a:p>
            <a:pPr lvl="1" algn="ctr"/>
            <a:r>
              <a:rPr lang="fr-FR" sz="2800" b="1" dirty="0"/>
              <a:t>Fixation du fuselage avec GTR, empennage et voilure</a:t>
            </a:r>
          </a:p>
        </p:txBody>
      </p:sp>
    </p:spTree>
    <p:extLst>
      <p:ext uri="{BB962C8B-B14F-4D97-AF65-F5344CB8AC3E}">
        <p14:creationId xmlns:p14="http://schemas.microsoft.com/office/powerpoint/2010/main" val="3650221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456FAA3-8872-4915-AFD3-43273C4E0641}"/>
              </a:ext>
            </a:extLst>
          </p:cNvPr>
          <p:cNvSpPr>
            <a:spLocks noGrp="1"/>
          </p:cNvSpPr>
          <p:nvPr>
            <p:ph type="title"/>
          </p:nvPr>
        </p:nvSpPr>
        <p:spPr>
          <a:xfrm>
            <a:off x="2943764" y="85497"/>
            <a:ext cx="6304472" cy="663276"/>
          </a:xfrm>
        </p:spPr>
        <p:txBody>
          <a:bodyPr>
            <a:noAutofit/>
          </a:bodyPr>
          <a:lstStyle/>
          <a:p>
            <a:pPr lvl="0" algn="ctr"/>
            <a:br>
              <a:rPr lang="fr-FR" sz="2800" b="1" dirty="0"/>
            </a:br>
            <a:r>
              <a:rPr lang="fr-FR" sz="2800" b="1" dirty="0"/>
              <a:t>Efforts appliqués au fuselage</a:t>
            </a:r>
            <a:br>
              <a:rPr lang="fr-FR" sz="2800" b="1" dirty="0"/>
            </a:br>
            <a:endParaRPr lang="fr-FR" sz="2800" dirty="0"/>
          </a:p>
        </p:txBody>
      </p:sp>
      <p:sp>
        <p:nvSpPr>
          <p:cNvPr id="5" name="Rectangle 4">
            <a:extLst>
              <a:ext uri="{FF2B5EF4-FFF2-40B4-BE49-F238E27FC236}">
                <a16:creationId xmlns:a16="http://schemas.microsoft.com/office/drawing/2014/main" id="{B53B95FD-A0CF-4D17-A235-27EB594E7573}"/>
              </a:ext>
            </a:extLst>
          </p:cNvPr>
          <p:cNvSpPr/>
          <p:nvPr/>
        </p:nvSpPr>
        <p:spPr>
          <a:xfrm>
            <a:off x="2673235" y="577746"/>
            <a:ext cx="6845529" cy="400110"/>
          </a:xfrm>
          <a:prstGeom prst="rect">
            <a:avLst/>
          </a:prstGeom>
        </p:spPr>
        <p:txBody>
          <a:bodyPr wrap="square">
            <a:spAutoFit/>
          </a:bodyPr>
          <a:lstStyle/>
          <a:p>
            <a:pPr marL="0" lvl="2" algn="ctr"/>
            <a:r>
              <a:rPr lang="fr-FR" sz="2000" b="1" dirty="0"/>
              <a:t>Efforts </a:t>
            </a:r>
            <a:r>
              <a:rPr lang="fr-FR" sz="2000" b="1" i="1" dirty="0"/>
              <a:t>Aérodynamiques de portance) </a:t>
            </a:r>
            <a:r>
              <a:rPr lang="fr-FR" sz="2000" b="1" i="1" dirty="0" err="1"/>
              <a:t>F</a:t>
            </a:r>
            <a:r>
              <a:rPr lang="fr-FR" sz="2000" b="1" i="1" baseline="-25000" dirty="0" err="1"/>
              <a:t>z</a:t>
            </a:r>
            <a:r>
              <a:rPr lang="fr-FR" sz="2000" b="1" i="1" baseline="-25000" dirty="0"/>
              <a:t> </a:t>
            </a:r>
            <a:r>
              <a:rPr lang="fr-FR" sz="2000" b="1" i="1" dirty="0"/>
              <a:t>et de traînée F</a:t>
            </a:r>
            <a:r>
              <a:rPr lang="fr-FR" sz="2000" b="1" i="1" baseline="-25000" dirty="0"/>
              <a:t>x</a:t>
            </a:r>
            <a:endParaRPr lang="fr-FR" sz="2000" b="1" dirty="0"/>
          </a:p>
        </p:txBody>
      </p:sp>
      <p:sp>
        <p:nvSpPr>
          <p:cNvPr id="2" name="Rectangle 1">
            <a:extLst>
              <a:ext uri="{FF2B5EF4-FFF2-40B4-BE49-F238E27FC236}">
                <a16:creationId xmlns:a16="http://schemas.microsoft.com/office/drawing/2014/main" id="{B50CA324-B48B-4AC6-89DA-4A01080F3617}"/>
              </a:ext>
            </a:extLst>
          </p:cNvPr>
          <p:cNvSpPr/>
          <p:nvPr/>
        </p:nvSpPr>
        <p:spPr>
          <a:xfrm>
            <a:off x="817418" y="1862048"/>
            <a:ext cx="5098473"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La force aérodynamique va provoquer des variations de </a:t>
            </a:r>
            <a:r>
              <a:rPr lang="fr-FR" dirty="0" err="1"/>
              <a:t>T</a:t>
            </a:r>
            <a:r>
              <a:rPr lang="fr-FR" baseline="-25000" dirty="0" err="1"/>
              <a:t>z</a:t>
            </a:r>
            <a:r>
              <a:rPr lang="fr-FR" dirty="0"/>
              <a:t> et de </a:t>
            </a:r>
            <a:r>
              <a:rPr lang="fr-FR" dirty="0" err="1"/>
              <a:t>M</a:t>
            </a:r>
            <a:r>
              <a:rPr lang="fr-FR" baseline="-25000" dirty="0" err="1"/>
              <a:t>y</a:t>
            </a:r>
            <a:r>
              <a:rPr lang="fr-FR" dirty="0"/>
              <a:t> qui s’ajouteront (ou se retrancheront) à celles déjà existantes engendrées par les forces massiques.</a:t>
            </a:r>
          </a:p>
          <a:p>
            <a:pPr marL="285750" indent="-285750">
              <a:lnSpc>
                <a:spcPct val="150000"/>
              </a:lnSpc>
              <a:buFont typeface="Arial" panose="020B0604020202020204" pitchFamily="34" charset="0"/>
              <a:buChar char="•"/>
            </a:pPr>
            <a:r>
              <a:rPr lang="fr-FR" dirty="0"/>
              <a:t>La traînée des empennages Fx va provoquer une contrainte de traction sur le fuselage.</a:t>
            </a:r>
          </a:p>
        </p:txBody>
      </p:sp>
      <p:pic>
        <p:nvPicPr>
          <p:cNvPr id="6" name="Picture 4">
            <a:extLst>
              <a:ext uri="{FF2B5EF4-FFF2-40B4-BE49-F238E27FC236}">
                <a16:creationId xmlns:a16="http://schemas.microsoft.com/office/drawing/2014/main" id="{D62F1F6F-0BC4-3144-AB01-1A2027ABBE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663" y="1241022"/>
            <a:ext cx="3990975" cy="4630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02126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E11DD32E-2AE1-42BA-A306-0D60FA10043F}"/>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498355" y="995582"/>
            <a:ext cx="5176627" cy="3993601"/>
          </a:xfrm>
          <a:prstGeom prst="rect">
            <a:avLst/>
          </a:prstGeom>
          <a:noFill/>
          <a:ln w="19050">
            <a:solidFill>
              <a:schemeClr val="tx1"/>
            </a:solidFill>
          </a:ln>
        </p:spPr>
      </p:pic>
      <p:sp>
        <p:nvSpPr>
          <p:cNvPr id="5" name="Rectangle 4">
            <a:extLst>
              <a:ext uri="{FF2B5EF4-FFF2-40B4-BE49-F238E27FC236}">
                <a16:creationId xmlns:a16="http://schemas.microsoft.com/office/drawing/2014/main" id="{A5C011F0-638A-40E3-BB34-02D38F5E1EB1}"/>
              </a:ext>
            </a:extLst>
          </p:cNvPr>
          <p:cNvSpPr/>
          <p:nvPr/>
        </p:nvSpPr>
        <p:spPr>
          <a:xfrm>
            <a:off x="379444" y="995582"/>
            <a:ext cx="2078582" cy="400110"/>
          </a:xfrm>
          <a:prstGeom prst="rect">
            <a:avLst/>
          </a:prstGeom>
        </p:spPr>
        <p:txBody>
          <a:bodyPr wrap="none">
            <a:spAutoFit/>
          </a:bodyPr>
          <a:lstStyle/>
          <a:p>
            <a:pPr marL="0" lvl="3"/>
            <a:r>
              <a:rPr lang="fr-FR" sz="2000" b="1" i="1" dirty="0"/>
              <a:t>Type DA01-Falcon</a:t>
            </a:r>
          </a:p>
        </p:txBody>
      </p:sp>
      <p:sp>
        <p:nvSpPr>
          <p:cNvPr id="6" name="Rectangle 5">
            <a:extLst>
              <a:ext uri="{FF2B5EF4-FFF2-40B4-BE49-F238E27FC236}">
                <a16:creationId xmlns:a16="http://schemas.microsoft.com/office/drawing/2014/main" id="{5B3428B4-5B24-44E3-9210-D7F851038F09}"/>
              </a:ext>
            </a:extLst>
          </p:cNvPr>
          <p:cNvSpPr/>
          <p:nvPr/>
        </p:nvSpPr>
        <p:spPr>
          <a:xfrm>
            <a:off x="379444" y="5103674"/>
            <a:ext cx="11414450" cy="1477328"/>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dirty="0"/>
              <a:t>Le caisson central est pris dans un tronçon constitué de trois cadres principaux. </a:t>
            </a:r>
          </a:p>
          <a:p>
            <a:r>
              <a:rPr lang="fr-FR" dirty="0"/>
              <a:t>Les revêtements intrados - extrados de l’aile et du caisson sont fortement raidis et renforcés à l’emplanture par des ferrures pianos monoblocs en aciers spéciaux.</a:t>
            </a:r>
          </a:p>
          <a:p>
            <a:pPr lvl="0">
              <a:defRPr/>
            </a:pPr>
            <a:r>
              <a:rPr lang="fr-FR" dirty="0"/>
              <a:t>L’assemblage par éclissage est effectué à l’aide de boulons en acier disposés à la périphérie de la nervure d’emplanture. Ce montage très rigide est nommé « couture piano ».</a:t>
            </a:r>
            <a:endParaRPr lang="fr-FR" i="1" dirty="0"/>
          </a:p>
        </p:txBody>
      </p:sp>
      <p:sp>
        <p:nvSpPr>
          <p:cNvPr id="7" name="Rectangle 6">
            <a:extLst>
              <a:ext uri="{FF2B5EF4-FFF2-40B4-BE49-F238E27FC236}">
                <a16:creationId xmlns:a16="http://schemas.microsoft.com/office/drawing/2014/main" id="{4C1914CB-A73C-8AB5-1644-D0330831361A}"/>
              </a:ext>
            </a:extLst>
          </p:cNvPr>
          <p:cNvSpPr/>
          <p:nvPr/>
        </p:nvSpPr>
        <p:spPr>
          <a:xfrm>
            <a:off x="4803114" y="524776"/>
            <a:ext cx="2585772" cy="464871"/>
          </a:xfrm>
          <a:prstGeom prst="rect">
            <a:avLst/>
          </a:prstGeom>
        </p:spPr>
        <p:txBody>
          <a:bodyPr wrap="none">
            <a:spAutoFit/>
          </a:bodyPr>
          <a:lstStyle/>
          <a:p>
            <a:pPr marL="0" lvl="2">
              <a:lnSpc>
                <a:spcPct val="150000"/>
              </a:lnSpc>
            </a:pPr>
            <a:r>
              <a:rPr lang="fr-FR" b="1" dirty="0"/>
              <a:t>Assemblage fuselage-aile</a:t>
            </a:r>
          </a:p>
        </p:txBody>
      </p:sp>
      <p:sp>
        <p:nvSpPr>
          <p:cNvPr id="8" name="Rectangle 7">
            <a:extLst>
              <a:ext uri="{FF2B5EF4-FFF2-40B4-BE49-F238E27FC236}">
                <a16:creationId xmlns:a16="http://schemas.microsoft.com/office/drawing/2014/main" id="{0AD3FD8D-D846-54FE-7B8C-0416FB013AD3}"/>
              </a:ext>
            </a:extLst>
          </p:cNvPr>
          <p:cNvSpPr/>
          <p:nvPr/>
        </p:nvSpPr>
        <p:spPr>
          <a:xfrm>
            <a:off x="1261188" y="129727"/>
            <a:ext cx="9259078" cy="523220"/>
          </a:xfrm>
          <a:prstGeom prst="rect">
            <a:avLst/>
          </a:prstGeom>
        </p:spPr>
        <p:txBody>
          <a:bodyPr wrap="square">
            <a:spAutoFit/>
          </a:bodyPr>
          <a:lstStyle/>
          <a:p>
            <a:pPr lvl="1" algn="ctr"/>
            <a:r>
              <a:rPr lang="fr-FR" sz="2800" b="1" dirty="0"/>
              <a:t>Fixation du fuselage avec GTR, empennage et voilure</a:t>
            </a:r>
          </a:p>
        </p:txBody>
      </p:sp>
    </p:spTree>
    <p:extLst>
      <p:ext uri="{BB962C8B-B14F-4D97-AF65-F5344CB8AC3E}">
        <p14:creationId xmlns:p14="http://schemas.microsoft.com/office/powerpoint/2010/main" val="13388846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C3D9F825-33A8-48AF-B818-C9809AA2FFD8}"/>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149152" y="1396417"/>
            <a:ext cx="3762754" cy="4351338"/>
          </a:xfrm>
          <a:prstGeom prst="rect">
            <a:avLst/>
          </a:prstGeom>
          <a:noFill/>
          <a:ln>
            <a:noFill/>
          </a:ln>
        </p:spPr>
      </p:pic>
      <p:sp>
        <p:nvSpPr>
          <p:cNvPr id="5" name="Rectangle 4">
            <a:extLst>
              <a:ext uri="{FF2B5EF4-FFF2-40B4-BE49-F238E27FC236}">
                <a16:creationId xmlns:a16="http://schemas.microsoft.com/office/drawing/2014/main" id="{7B41FFE5-46BC-46E1-9090-D8159721A8AF}"/>
              </a:ext>
            </a:extLst>
          </p:cNvPr>
          <p:cNvSpPr/>
          <p:nvPr/>
        </p:nvSpPr>
        <p:spPr>
          <a:xfrm>
            <a:off x="427384" y="1494533"/>
            <a:ext cx="1120371" cy="400110"/>
          </a:xfrm>
          <a:prstGeom prst="rect">
            <a:avLst/>
          </a:prstGeom>
        </p:spPr>
        <p:txBody>
          <a:bodyPr wrap="none">
            <a:spAutoFit/>
          </a:bodyPr>
          <a:lstStyle/>
          <a:p>
            <a:pPr marL="0" lvl="3"/>
            <a:r>
              <a:rPr lang="fr-FR" sz="2000" b="1" i="1" dirty="0"/>
              <a:t>Type F27</a:t>
            </a:r>
          </a:p>
        </p:txBody>
      </p:sp>
      <p:sp>
        <p:nvSpPr>
          <p:cNvPr id="6" name="Rectangle 5">
            <a:extLst>
              <a:ext uri="{FF2B5EF4-FFF2-40B4-BE49-F238E27FC236}">
                <a16:creationId xmlns:a16="http://schemas.microsoft.com/office/drawing/2014/main" id="{F074FD32-229A-4115-B771-6DDFC83171BF}"/>
              </a:ext>
            </a:extLst>
          </p:cNvPr>
          <p:cNvSpPr/>
          <p:nvPr/>
        </p:nvSpPr>
        <p:spPr>
          <a:xfrm>
            <a:off x="427384" y="2093155"/>
            <a:ext cx="7230930" cy="295786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just">
              <a:lnSpc>
                <a:spcPct val="150000"/>
              </a:lnSpc>
            </a:pPr>
            <a:r>
              <a:rPr lang="fr-FR" dirty="0"/>
              <a:t>Le plan central ou aile centrale est fixé aux deux demi-ailes par des ferrures à chapes et œil (continuité des lisses), par les revêtements intrados, extrados et par les nervures d’emplanture. Des boulons, des cornières, des plaques de jonction (entures doubles) constituent les interfaces.</a:t>
            </a:r>
          </a:p>
          <a:p>
            <a:pPr algn="just">
              <a:lnSpc>
                <a:spcPct val="150000"/>
              </a:lnSpc>
            </a:pPr>
            <a:r>
              <a:rPr lang="fr-FR" dirty="0"/>
              <a:t>Le fuselage est suspendu à l’aile centrale par des cadres forts fixés sur les longerons avant et arrière à l’aide de chapes, boulons et ferrures haute résistance.</a:t>
            </a:r>
          </a:p>
        </p:txBody>
      </p:sp>
      <p:sp>
        <p:nvSpPr>
          <p:cNvPr id="7" name="Rectangle 6">
            <a:extLst>
              <a:ext uri="{FF2B5EF4-FFF2-40B4-BE49-F238E27FC236}">
                <a16:creationId xmlns:a16="http://schemas.microsoft.com/office/drawing/2014/main" id="{B45F7388-2F21-8EE6-C037-04267DF79951}"/>
              </a:ext>
            </a:extLst>
          </p:cNvPr>
          <p:cNvSpPr/>
          <p:nvPr/>
        </p:nvSpPr>
        <p:spPr>
          <a:xfrm>
            <a:off x="4803114" y="610246"/>
            <a:ext cx="2585772" cy="464871"/>
          </a:xfrm>
          <a:prstGeom prst="rect">
            <a:avLst/>
          </a:prstGeom>
        </p:spPr>
        <p:txBody>
          <a:bodyPr wrap="none">
            <a:spAutoFit/>
          </a:bodyPr>
          <a:lstStyle/>
          <a:p>
            <a:pPr marL="0" lvl="2">
              <a:lnSpc>
                <a:spcPct val="150000"/>
              </a:lnSpc>
            </a:pPr>
            <a:r>
              <a:rPr lang="fr-FR" b="1" dirty="0"/>
              <a:t>Assemblage fuselage-aile</a:t>
            </a:r>
          </a:p>
        </p:txBody>
      </p:sp>
      <p:sp>
        <p:nvSpPr>
          <p:cNvPr id="8" name="Rectangle 7">
            <a:extLst>
              <a:ext uri="{FF2B5EF4-FFF2-40B4-BE49-F238E27FC236}">
                <a16:creationId xmlns:a16="http://schemas.microsoft.com/office/drawing/2014/main" id="{0741AAC4-C745-60CB-5D57-96D724E24AB3}"/>
              </a:ext>
            </a:extLst>
          </p:cNvPr>
          <p:cNvSpPr/>
          <p:nvPr/>
        </p:nvSpPr>
        <p:spPr>
          <a:xfrm>
            <a:off x="1261188" y="129727"/>
            <a:ext cx="9259078" cy="523220"/>
          </a:xfrm>
          <a:prstGeom prst="rect">
            <a:avLst/>
          </a:prstGeom>
        </p:spPr>
        <p:txBody>
          <a:bodyPr wrap="square">
            <a:spAutoFit/>
          </a:bodyPr>
          <a:lstStyle/>
          <a:p>
            <a:pPr lvl="1" algn="ctr"/>
            <a:r>
              <a:rPr lang="fr-FR" sz="2800" b="1" dirty="0"/>
              <a:t>Fixation du fuselage avec GTR, empennage et voilure</a:t>
            </a:r>
          </a:p>
        </p:txBody>
      </p:sp>
    </p:spTree>
    <p:extLst>
      <p:ext uri="{BB962C8B-B14F-4D97-AF65-F5344CB8AC3E}">
        <p14:creationId xmlns:p14="http://schemas.microsoft.com/office/powerpoint/2010/main" val="18730432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10A5B3-FE2C-54A6-A1AD-AC7BDEA9D912}"/>
              </a:ext>
            </a:extLst>
          </p:cNvPr>
          <p:cNvSpPr>
            <a:spLocks noGrp="1"/>
          </p:cNvSpPr>
          <p:nvPr>
            <p:ph type="title"/>
          </p:nvPr>
        </p:nvSpPr>
        <p:spPr/>
        <p:txBody>
          <a:bodyPr/>
          <a:lstStyle/>
          <a:p>
            <a:endParaRPr lang="fr-FR"/>
          </a:p>
        </p:txBody>
      </p:sp>
      <p:pic>
        <p:nvPicPr>
          <p:cNvPr id="19458" name="Picture 2" descr="[L'image du jour] Coup d'envoi à l'assemblage du fuselage central de l'avion A321 XLR, la pépite commerciale d'Airbus ">
            <a:extLst>
              <a:ext uri="{FF2B5EF4-FFF2-40B4-BE49-F238E27FC236}">
                <a16:creationId xmlns:a16="http://schemas.microsoft.com/office/drawing/2014/main" id="{02AC4CCE-72EE-8932-E4C3-4FC3FEA2E9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6135" y="1825625"/>
            <a:ext cx="651973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982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BAC2FF5-08BD-404E-8B53-B1E5659D2031}"/>
              </a:ext>
            </a:extLst>
          </p:cNvPr>
          <p:cNvSpPr/>
          <p:nvPr/>
        </p:nvSpPr>
        <p:spPr>
          <a:xfrm>
            <a:off x="4144312" y="827220"/>
            <a:ext cx="3903376" cy="400110"/>
          </a:xfrm>
          <a:prstGeom prst="rect">
            <a:avLst/>
          </a:prstGeom>
        </p:spPr>
        <p:txBody>
          <a:bodyPr wrap="none">
            <a:spAutoFit/>
          </a:bodyPr>
          <a:lstStyle/>
          <a:p>
            <a:pPr marL="0" lvl="2"/>
            <a:r>
              <a:rPr lang="fr-FR" sz="2000" b="1" dirty="0"/>
              <a:t>Assemblage fuselage- empennages</a:t>
            </a:r>
          </a:p>
        </p:txBody>
      </p:sp>
      <p:sp>
        <p:nvSpPr>
          <p:cNvPr id="5" name="Rectangle 4">
            <a:extLst>
              <a:ext uri="{FF2B5EF4-FFF2-40B4-BE49-F238E27FC236}">
                <a16:creationId xmlns:a16="http://schemas.microsoft.com/office/drawing/2014/main" id="{CF3EF1DF-12A9-4A84-B941-44375C0170A8}"/>
              </a:ext>
            </a:extLst>
          </p:cNvPr>
          <p:cNvSpPr/>
          <p:nvPr/>
        </p:nvSpPr>
        <p:spPr>
          <a:xfrm>
            <a:off x="659363" y="3162195"/>
            <a:ext cx="6935755" cy="167674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nSpc>
                <a:spcPct val="200000"/>
              </a:lnSpc>
            </a:pPr>
            <a:r>
              <a:rPr lang="fr-FR" dirty="0"/>
              <a:t>Généralement, les longerons avant et arrière des empennages sont fixés, par l’intermédiaire de ferrures ou autres renforts, aux couples forts du fuselage.</a:t>
            </a:r>
          </a:p>
        </p:txBody>
      </p:sp>
      <p:pic>
        <p:nvPicPr>
          <p:cNvPr id="6" name="Espace réservé du contenu 5">
            <a:extLst>
              <a:ext uri="{FF2B5EF4-FFF2-40B4-BE49-F238E27FC236}">
                <a16:creationId xmlns:a16="http://schemas.microsoft.com/office/drawing/2014/main" id="{4127EA39-F21C-46A5-B759-52AFB93F2ABC}"/>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986290" y="1679442"/>
            <a:ext cx="3434379" cy="4351338"/>
          </a:xfrm>
          <a:prstGeom prst="rect">
            <a:avLst/>
          </a:prstGeom>
          <a:noFill/>
          <a:ln w="19050">
            <a:solidFill>
              <a:schemeClr val="tx1"/>
            </a:solidFill>
          </a:ln>
        </p:spPr>
      </p:pic>
      <p:sp>
        <p:nvSpPr>
          <p:cNvPr id="7" name="Rectangle 6">
            <a:extLst>
              <a:ext uri="{FF2B5EF4-FFF2-40B4-BE49-F238E27FC236}">
                <a16:creationId xmlns:a16="http://schemas.microsoft.com/office/drawing/2014/main" id="{F0070388-C8F5-4E16-BF5F-04D9FB8538EB}"/>
              </a:ext>
            </a:extLst>
          </p:cNvPr>
          <p:cNvSpPr/>
          <p:nvPr/>
        </p:nvSpPr>
        <p:spPr>
          <a:xfrm>
            <a:off x="1261188" y="129727"/>
            <a:ext cx="9259078" cy="523220"/>
          </a:xfrm>
          <a:prstGeom prst="rect">
            <a:avLst/>
          </a:prstGeom>
        </p:spPr>
        <p:txBody>
          <a:bodyPr wrap="square">
            <a:spAutoFit/>
          </a:bodyPr>
          <a:lstStyle/>
          <a:p>
            <a:pPr lvl="1" algn="ctr"/>
            <a:r>
              <a:rPr lang="fr-FR" sz="2800" b="1" dirty="0"/>
              <a:t>Fixation du fuselage avec GTR, empennage et voilure</a:t>
            </a:r>
          </a:p>
        </p:txBody>
      </p:sp>
    </p:spTree>
    <p:extLst>
      <p:ext uri="{BB962C8B-B14F-4D97-AF65-F5344CB8AC3E}">
        <p14:creationId xmlns:p14="http://schemas.microsoft.com/office/powerpoint/2010/main" val="27099708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152168FC-A233-420C-AC1C-B2CEFE32C9D2}"/>
              </a:ext>
            </a:extLst>
          </p:cNvPr>
          <p:cNvPicPr>
            <a:picLocks noGrp="1"/>
          </p:cNvPicPr>
          <p:nvPr>
            <p:ph idx="1"/>
          </p:nvPr>
        </p:nvPicPr>
        <p:blipFill rotWithShape="1">
          <a:blip r:embed="rId3">
            <a:extLst>
              <a:ext uri="{28A0092B-C50C-407E-A947-70E740481C1C}">
                <a14:useLocalDpi xmlns:a14="http://schemas.microsoft.com/office/drawing/2010/main" val="0"/>
              </a:ext>
            </a:extLst>
          </a:blip>
          <a:srcRect l="5548" t="15248" r="3051" b="10743"/>
          <a:stretch/>
        </p:blipFill>
        <p:spPr bwMode="auto">
          <a:xfrm>
            <a:off x="3227815" y="1729405"/>
            <a:ext cx="6073642" cy="2823133"/>
          </a:xfrm>
          <a:prstGeom prst="rect">
            <a:avLst/>
          </a:prstGeom>
          <a:noFill/>
          <a:ln w="19050">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5E9E3334-AEC4-4275-9ED9-59C37140CAAC}"/>
              </a:ext>
            </a:extLst>
          </p:cNvPr>
          <p:cNvSpPr/>
          <p:nvPr/>
        </p:nvSpPr>
        <p:spPr>
          <a:xfrm>
            <a:off x="679396" y="4964847"/>
            <a:ext cx="11170481" cy="923330"/>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fr-FR" dirty="0"/>
              <a:t>Les deux demi-ailes sont terminées par des chapes qui se reprenne l’une dans l’autre. Des axes travaillant au cisaillement assurent leur maintien.</a:t>
            </a:r>
          </a:p>
          <a:p>
            <a:r>
              <a:rPr lang="fr-FR" dirty="0"/>
              <a:t>Le fuselage est fixé sur l’aile à l’aide de ferrures reliant les cadres forts au caisson de voilure.</a:t>
            </a:r>
          </a:p>
        </p:txBody>
      </p:sp>
      <p:sp>
        <p:nvSpPr>
          <p:cNvPr id="6" name="Rectangle 5">
            <a:extLst>
              <a:ext uri="{FF2B5EF4-FFF2-40B4-BE49-F238E27FC236}">
                <a16:creationId xmlns:a16="http://schemas.microsoft.com/office/drawing/2014/main" id="{953014BD-105A-44F5-BC81-71023362FD0B}"/>
              </a:ext>
            </a:extLst>
          </p:cNvPr>
          <p:cNvSpPr/>
          <p:nvPr/>
        </p:nvSpPr>
        <p:spPr>
          <a:xfrm>
            <a:off x="1643535" y="1708487"/>
            <a:ext cx="1584280" cy="369332"/>
          </a:xfrm>
          <a:prstGeom prst="rect">
            <a:avLst/>
          </a:prstGeom>
        </p:spPr>
        <p:txBody>
          <a:bodyPr wrap="none">
            <a:spAutoFit/>
          </a:bodyPr>
          <a:lstStyle/>
          <a:p>
            <a:pPr marL="0" lvl="3"/>
            <a:r>
              <a:rPr lang="fr-FR" b="1" i="1" dirty="0"/>
              <a:t>Type Caravelle</a:t>
            </a:r>
          </a:p>
        </p:txBody>
      </p:sp>
      <p:sp>
        <p:nvSpPr>
          <p:cNvPr id="8" name="Rectangle 7">
            <a:extLst>
              <a:ext uri="{FF2B5EF4-FFF2-40B4-BE49-F238E27FC236}">
                <a16:creationId xmlns:a16="http://schemas.microsoft.com/office/drawing/2014/main" id="{4CCDC95C-ED54-41AD-92AF-9B6E788A3BA0}"/>
              </a:ext>
            </a:extLst>
          </p:cNvPr>
          <p:cNvSpPr/>
          <p:nvPr/>
        </p:nvSpPr>
        <p:spPr>
          <a:xfrm>
            <a:off x="1261188" y="129727"/>
            <a:ext cx="9259078" cy="523220"/>
          </a:xfrm>
          <a:prstGeom prst="rect">
            <a:avLst/>
          </a:prstGeom>
        </p:spPr>
        <p:txBody>
          <a:bodyPr wrap="square">
            <a:spAutoFit/>
          </a:bodyPr>
          <a:lstStyle/>
          <a:p>
            <a:pPr lvl="1" algn="ctr"/>
            <a:r>
              <a:rPr lang="fr-FR" sz="2800" b="1" dirty="0"/>
              <a:t>Fixation du fuselage avec GTR, empennage et voilure</a:t>
            </a:r>
          </a:p>
        </p:txBody>
      </p:sp>
      <p:sp>
        <p:nvSpPr>
          <p:cNvPr id="7" name="Rectangle 6">
            <a:extLst>
              <a:ext uri="{FF2B5EF4-FFF2-40B4-BE49-F238E27FC236}">
                <a16:creationId xmlns:a16="http://schemas.microsoft.com/office/drawing/2014/main" id="{6236E9BE-324B-3D65-A0D0-4F6E633CFF39}"/>
              </a:ext>
            </a:extLst>
          </p:cNvPr>
          <p:cNvSpPr/>
          <p:nvPr/>
        </p:nvSpPr>
        <p:spPr>
          <a:xfrm>
            <a:off x="4144312" y="673865"/>
            <a:ext cx="3903376" cy="400110"/>
          </a:xfrm>
          <a:prstGeom prst="rect">
            <a:avLst/>
          </a:prstGeom>
        </p:spPr>
        <p:txBody>
          <a:bodyPr wrap="none">
            <a:spAutoFit/>
          </a:bodyPr>
          <a:lstStyle/>
          <a:p>
            <a:pPr marL="0" lvl="2"/>
            <a:r>
              <a:rPr lang="fr-FR" sz="2000" b="1" dirty="0"/>
              <a:t>Assemblage fuselage- empennages</a:t>
            </a:r>
          </a:p>
        </p:txBody>
      </p:sp>
    </p:spTree>
    <p:extLst>
      <p:ext uri="{BB962C8B-B14F-4D97-AF65-F5344CB8AC3E}">
        <p14:creationId xmlns:p14="http://schemas.microsoft.com/office/powerpoint/2010/main" val="26238232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5">
            <a:extLst>
              <a:ext uri="{FF2B5EF4-FFF2-40B4-BE49-F238E27FC236}">
                <a16:creationId xmlns:a16="http://schemas.microsoft.com/office/drawing/2014/main" id="{2BEFC91B-5FED-6B64-09C5-B49643689598}"/>
              </a:ext>
            </a:extLst>
          </p:cNvPr>
          <p:cNvSpPr>
            <a:spLocks noGrp="1"/>
          </p:cNvSpPr>
          <p:nvPr>
            <p:ph type="sldNum" sz="quarter" idx="12"/>
          </p:nvPr>
        </p:nvSpPr>
        <p:spPr/>
        <p:txBody>
          <a:bodyPr/>
          <a:lstStyle/>
          <a:p>
            <a:fld id="{54CC33AE-7495-4CC9-95E2-A562033CE383}" type="slidenum">
              <a:rPr lang="fr-FR" altLang="fr-FR"/>
              <a:pPr/>
              <a:t>95</a:t>
            </a:fld>
            <a:endParaRPr lang="fr-FR" altLang="fr-FR"/>
          </a:p>
        </p:txBody>
      </p:sp>
      <p:pic>
        <p:nvPicPr>
          <p:cNvPr id="1786887" name="Picture 7">
            <a:extLst>
              <a:ext uri="{FF2B5EF4-FFF2-40B4-BE49-F238E27FC236}">
                <a16:creationId xmlns:a16="http://schemas.microsoft.com/office/drawing/2014/main" id="{A3D5151B-7D50-9552-CFBC-B7DA8FC10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5589589"/>
            <a:ext cx="329565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6888" name="Picture 8">
            <a:extLst>
              <a:ext uri="{FF2B5EF4-FFF2-40B4-BE49-F238E27FC236}">
                <a16:creationId xmlns:a16="http://schemas.microsoft.com/office/drawing/2014/main" id="{A8624905-B7D9-ABE4-C5BA-73578ABBE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700" y="5516564"/>
            <a:ext cx="318135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a:extLst>
              <a:ext uri="{FF2B5EF4-FFF2-40B4-BE49-F238E27FC236}">
                <a16:creationId xmlns:a16="http://schemas.microsoft.com/office/drawing/2014/main" id="{A3D98A04-EFF9-6BCD-9E8A-E09B4FE7CE51}"/>
              </a:ext>
            </a:extLst>
          </p:cNvPr>
          <p:cNvSpPr txBox="1"/>
          <p:nvPr/>
        </p:nvSpPr>
        <p:spPr>
          <a:xfrm>
            <a:off x="770021" y="3839194"/>
            <a:ext cx="10651957" cy="123110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noProof="0" dirty="0"/>
              <a:t>Sur les structure modernes, le revêtement travaille et encaisse aussi bien des efforts de torsion que de flexion</a:t>
            </a:r>
          </a:p>
          <a:p>
            <a:r>
              <a:rPr lang="fr-FR" noProof="0" dirty="0"/>
              <a:t>Les raidisseurs fraisés dans la masse constituent un revêtement raidi</a:t>
            </a:r>
          </a:p>
          <a:p>
            <a:endParaRPr lang="fr-FR" noProof="0" dirty="0"/>
          </a:p>
          <a:p>
            <a:pPr algn="ctr"/>
            <a:r>
              <a:rPr lang="fr-FR" sz="2000" b="1" noProof="0" dirty="0"/>
              <a:t>Réponse B</a:t>
            </a:r>
          </a:p>
        </p:txBody>
      </p:sp>
      <p:sp>
        <p:nvSpPr>
          <p:cNvPr id="10" name="ZoneTexte 9">
            <a:extLst>
              <a:ext uri="{FF2B5EF4-FFF2-40B4-BE49-F238E27FC236}">
                <a16:creationId xmlns:a16="http://schemas.microsoft.com/office/drawing/2014/main" id="{DF0AD4B1-333E-0E95-0F9F-CE879A2DE03A}"/>
              </a:ext>
            </a:extLst>
          </p:cNvPr>
          <p:cNvSpPr txBox="1"/>
          <p:nvPr/>
        </p:nvSpPr>
        <p:spPr>
          <a:xfrm>
            <a:off x="569493" y="303268"/>
            <a:ext cx="11405937" cy="327628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sz="2000" b="1" noProof="0" dirty="0"/>
              <a:t>Question 1</a:t>
            </a:r>
          </a:p>
          <a:p>
            <a:pPr>
              <a:lnSpc>
                <a:spcPct val="150000"/>
              </a:lnSpc>
            </a:pPr>
            <a:r>
              <a:rPr lang="fr-FR" sz="2000" noProof="0" dirty="0"/>
              <a:t>On appelle Revêtement Intégral:</a:t>
            </a:r>
          </a:p>
          <a:p>
            <a:pPr>
              <a:lnSpc>
                <a:spcPct val="150000"/>
              </a:lnSpc>
            </a:pPr>
            <a:r>
              <a:rPr lang="fr-FR" sz="2000" noProof="0" dirty="0"/>
              <a:t>A- Un ensemble cohérent d‘assemblage par rivetage, d‘une structure a base de longerons et de nervures</a:t>
            </a:r>
          </a:p>
          <a:p>
            <a:pPr>
              <a:lnSpc>
                <a:spcPct val="150000"/>
              </a:lnSpc>
            </a:pPr>
            <a:r>
              <a:rPr lang="fr-FR" sz="2000" noProof="0" dirty="0"/>
              <a:t>B- Un ensemble auto raidi dont les lisses sont généralement fraisées dans la masse</a:t>
            </a:r>
          </a:p>
          <a:p>
            <a:pPr>
              <a:lnSpc>
                <a:spcPct val="150000"/>
              </a:lnSpc>
            </a:pPr>
            <a:r>
              <a:rPr lang="fr-FR" sz="2000" noProof="0" dirty="0"/>
              <a:t>C- Un ensemble a base de longerons, nervures et revêtement constituant un caisson rigide</a:t>
            </a:r>
          </a:p>
          <a:p>
            <a:pPr>
              <a:lnSpc>
                <a:spcPct val="150000"/>
              </a:lnSpc>
            </a:pPr>
            <a:r>
              <a:rPr lang="fr-FR" sz="2000" noProof="0" dirty="0"/>
              <a:t>D- La structure finale de l‘assemblage d‘un fuselage de type « coque</a:t>
            </a:r>
            <a:r>
              <a:rPr lang="fr-FR" sz="2000" dirty="0"/>
              <a:t> »</a:t>
            </a:r>
            <a:r>
              <a:rPr lang="fr-FR" sz="2000" noProof="0" dirty="0"/>
              <a:t> travaillante</a:t>
            </a:r>
            <a:br>
              <a:rPr lang="fr-FR" sz="2000" noProof="0" dirty="0"/>
            </a:br>
            <a:endParaRPr lang="fr-FR" sz="2000" noProof="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786887"/>
                                        </p:tgtEl>
                                        <p:attrNameLst>
                                          <p:attrName>style.visibility</p:attrName>
                                        </p:attrNameLst>
                                      </p:cBhvr>
                                      <p:to>
                                        <p:strVal val="visible"/>
                                      </p:to>
                                    </p:set>
                                    <p:animEffect transition="in" filter="barn(inVertical)">
                                      <p:cBhvr>
                                        <p:cTn id="10" dur="500"/>
                                        <p:tgtEl>
                                          <p:spTgt spid="1786887"/>
                                        </p:tgtEl>
                                      </p:cBhvr>
                                    </p:animEffect>
                                  </p:childTnLst>
                                </p:cTn>
                              </p:par>
                              <p:par>
                                <p:cTn id="11" presetID="16" presetClass="entr" presetSubtype="21" fill="hold" nodeType="withEffect">
                                  <p:stCondLst>
                                    <p:cond delay="0"/>
                                  </p:stCondLst>
                                  <p:childTnLst>
                                    <p:set>
                                      <p:cBhvr>
                                        <p:cTn id="12" dur="1" fill="hold">
                                          <p:stCondLst>
                                            <p:cond delay="0"/>
                                          </p:stCondLst>
                                        </p:cTn>
                                        <p:tgtEl>
                                          <p:spTgt spid="1786888"/>
                                        </p:tgtEl>
                                        <p:attrNameLst>
                                          <p:attrName>style.visibility</p:attrName>
                                        </p:attrNameLst>
                                      </p:cBhvr>
                                      <p:to>
                                        <p:strVal val="visible"/>
                                      </p:to>
                                    </p:set>
                                    <p:animEffect transition="in" filter="barn(inVertical)">
                                      <p:cBhvr>
                                        <p:cTn id="13" dur="500"/>
                                        <p:tgtEl>
                                          <p:spTgt spid="1786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19BBF58-99EE-76D2-7928-491D31A23DA9}"/>
              </a:ext>
            </a:extLst>
          </p:cNvPr>
          <p:cNvSpPr>
            <a:spLocks noGrp="1"/>
          </p:cNvSpPr>
          <p:nvPr>
            <p:ph type="sldNum" sz="quarter" idx="12"/>
          </p:nvPr>
        </p:nvSpPr>
        <p:spPr/>
        <p:txBody>
          <a:bodyPr/>
          <a:lstStyle/>
          <a:p>
            <a:fld id="{93432CD8-96E1-4AB3-BDBA-8D37225170BE}" type="slidenum">
              <a:rPr lang="fr-FR" altLang="fr-FR"/>
              <a:pPr/>
              <a:t>96</a:t>
            </a:fld>
            <a:endParaRPr lang="fr-FR" altLang="fr-FR"/>
          </a:p>
        </p:txBody>
      </p:sp>
      <p:sp>
        <p:nvSpPr>
          <p:cNvPr id="7" name="ZoneTexte 6">
            <a:extLst>
              <a:ext uri="{FF2B5EF4-FFF2-40B4-BE49-F238E27FC236}">
                <a16:creationId xmlns:a16="http://schemas.microsoft.com/office/drawing/2014/main" id="{65870D84-55B5-8C2C-3FB0-79F325001BDC}"/>
              </a:ext>
            </a:extLst>
          </p:cNvPr>
          <p:cNvSpPr txBox="1"/>
          <p:nvPr/>
        </p:nvSpPr>
        <p:spPr>
          <a:xfrm>
            <a:off x="899173" y="203016"/>
            <a:ext cx="10393653" cy="317009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2000" b="1" noProof="0" dirty="0"/>
              <a:t>Question 2</a:t>
            </a:r>
          </a:p>
          <a:p>
            <a:endParaRPr lang="fr-FR" sz="2000" dirty="0"/>
          </a:p>
          <a:p>
            <a:r>
              <a:rPr lang="fr-FR" sz="2000" dirty="0"/>
              <a:t>Les panneaux d‘équilibrage des pressions installes sur le planchers des avions commerciaux ont pour rôle:</a:t>
            </a:r>
          </a:p>
          <a:p>
            <a:pPr marL="457200" indent="-457200">
              <a:buFont typeface="+mj-lt"/>
              <a:buAutoNum type="alphaUcPeriod"/>
            </a:pPr>
            <a:r>
              <a:rPr lang="fr-FR" sz="2000" dirty="0"/>
              <a:t>En cas de dépressurisation, de ralentir la fuite de pression et d‘équilibrer la cabine</a:t>
            </a:r>
          </a:p>
          <a:p>
            <a:pPr marL="457200" indent="-457200">
              <a:buFont typeface="+mj-lt"/>
              <a:buAutoNum type="alphaUcPeriod"/>
            </a:pPr>
            <a:r>
              <a:rPr lang="fr-FR" sz="2000" dirty="0"/>
              <a:t>De dépressuriser l‘avion après l‘impact a l‘atterrissage pour éviter une pressurisation résiduelle</a:t>
            </a:r>
          </a:p>
          <a:p>
            <a:pPr marL="457200" indent="-457200">
              <a:buFont typeface="+mj-lt"/>
              <a:buAutoNum type="alphaUcPeriod"/>
            </a:pPr>
            <a:r>
              <a:rPr lang="fr-FR" sz="2000" dirty="0"/>
              <a:t>D‘établir une pression uniforme dans la cabine pour augmenter le confort des passagers</a:t>
            </a:r>
          </a:p>
          <a:p>
            <a:pPr marL="457200" indent="-457200">
              <a:buFont typeface="+mj-lt"/>
              <a:buAutoNum type="alphaUcPeriod"/>
            </a:pPr>
            <a:r>
              <a:rPr lang="fr-FR" sz="2000" dirty="0"/>
              <a:t>En cas de dépressurisation de permettre un équilibrage de la pression afin d‘éviter l‘effondrement du plancher de la cabine</a:t>
            </a:r>
          </a:p>
        </p:txBody>
      </p:sp>
      <p:sp>
        <p:nvSpPr>
          <p:cNvPr id="8" name="ZoneTexte 7">
            <a:extLst>
              <a:ext uri="{FF2B5EF4-FFF2-40B4-BE49-F238E27FC236}">
                <a16:creationId xmlns:a16="http://schemas.microsoft.com/office/drawing/2014/main" id="{B4E949AE-74EB-66B9-76C3-DC9A753A14F3}"/>
              </a:ext>
            </a:extLst>
          </p:cNvPr>
          <p:cNvSpPr txBox="1"/>
          <p:nvPr/>
        </p:nvSpPr>
        <p:spPr>
          <a:xfrm>
            <a:off x="899173" y="3801408"/>
            <a:ext cx="10454627" cy="267291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1244600" algn="just"/>
            <a:r>
              <a:rPr lang="fr-FR" sz="2000" dirty="0">
                <a:solidFill>
                  <a:schemeClr val="dk1"/>
                </a:solidFill>
              </a:rPr>
              <a:t>Le plancher d'un avion de transport supporte des charges massiques et les efforts dus à la pressurisation.</a:t>
            </a:r>
          </a:p>
          <a:p>
            <a:pPr indent="1244600" algn="just"/>
            <a:r>
              <a:rPr lang="fr-FR" sz="2000" dirty="0">
                <a:solidFill>
                  <a:schemeClr val="dk1"/>
                </a:solidFill>
              </a:rPr>
              <a:t>En cas de dépressurisation au niveau des </a:t>
            </a:r>
            <a:r>
              <a:rPr lang="fr-FR" sz="2000" dirty="0" err="1">
                <a:solidFill>
                  <a:schemeClr val="dk1"/>
                </a:solidFill>
              </a:rPr>
              <a:t>soutes</a:t>
            </a:r>
            <a:r>
              <a:rPr lang="fr-FR" sz="2000" dirty="0">
                <a:solidFill>
                  <a:schemeClr val="dk1"/>
                </a:solidFill>
              </a:rPr>
              <a:t>, les efforts de pressurisation peuvent provoquer un effondrement du plancher avec des conséquences graves pour des câblages électriques, câbles de commandes de vol, circuit hydraulique...</a:t>
            </a:r>
          </a:p>
          <a:p>
            <a:pPr indent="1244600" algn="just"/>
            <a:r>
              <a:rPr lang="fr-FR" sz="2000" dirty="0">
                <a:solidFill>
                  <a:schemeClr val="dk1"/>
                </a:solidFill>
              </a:rPr>
              <a:t>Des panneaux bloqués par des ressorts permettent de créer une fuite au niveau du plancher afin de rééquilibrer les pressions.</a:t>
            </a:r>
          </a:p>
          <a:p>
            <a:pPr algn="ctr">
              <a:lnSpc>
                <a:spcPts val="1400"/>
              </a:lnSpc>
              <a:spcBef>
                <a:spcPts val="1800"/>
              </a:spcBef>
            </a:pPr>
            <a:r>
              <a:rPr lang="fr-FR" sz="2000" b="1" dirty="0">
                <a:solidFill>
                  <a:srgbClr val="000000"/>
                </a:solidFill>
                <a:effectLst/>
                <a:latin typeface="Bookman Old Style" panose="02050604050505020204" pitchFamily="18" charset="0"/>
                <a:ea typeface="Bookman Old Style" panose="02050604050505020204" pitchFamily="18" charset="0"/>
                <a:cs typeface="Bookman Old Style" panose="02050604050505020204" pitchFamily="18" charset="0"/>
              </a:rPr>
              <a:t>Réponse : D</a:t>
            </a:r>
            <a:endParaRPr lang="fr-FR" sz="2000" b="1" dirty="0">
              <a:effectLst/>
              <a:latin typeface="Bookman Old Style" panose="02050604050505020204" pitchFamily="18" charset="0"/>
              <a:ea typeface="Bookman Old Style" panose="02050604050505020204" pitchFamily="18" charset="0"/>
              <a:cs typeface="Bookman Old Style" panose="02050604050505020204" pitchFamily="18" charset="0"/>
            </a:endParaRPr>
          </a:p>
        </p:txBody>
      </p:sp>
    </p:spTree>
    <p:extLst>
      <p:ext uri="{BB962C8B-B14F-4D97-AF65-F5344CB8AC3E}">
        <p14:creationId xmlns:p14="http://schemas.microsoft.com/office/powerpoint/2010/main" val="35203205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0AA8B323-271C-81E9-F126-8979F39F5E15}"/>
              </a:ext>
            </a:extLst>
          </p:cNvPr>
          <p:cNvSpPr>
            <a:spLocks noGrp="1"/>
          </p:cNvSpPr>
          <p:nvPr>
            <p:ph type="sldNum" sz="quarter" idx="12"/>
          </p:nvPr>
        </p:nvSpPr>
        <p:spPr/>
        <p:txBody>
          <a:bodyPr/>
          <a:lstStyle/>
          <a:p>
            <a:fld id="{5A7AD95E-B025-4A35-8C77-AE84C69650CE}" type="slidenum">
              <a:rPr lang="fr-FR" altLang="fr-FR"/>
              <a:pPr/>
              <a:t>97</a:t>
            </a:fld>
            <a:endParaRPr lang="fr-FR" altLang="fr-FR"/>
          </a:p>
        </p:txBody>
      </p:sp>
      <p:sp>
        <p:nvSpPr>
          <p:cNvPr id="7" name="ZoneTexte 6">
            <a:extLst>
              <a:ext uri="{FF2B5EF4-FFF2-40B4-BE49-F238E27FC236}">
                <a16:creationId xmlns:a16="http://schemas.microsoft.com/office/drawing/2014/main" id="{165BF585-D047-1F98-89ED-1B78F7347CBD}"/>
              </a:ext>
            </a:extLst>
          </p:cNvPr>
          <p:cNvSpPr txBox="1"/>
          <p:nvPr/>
        </p:nvSpPr>
        <p:spPr>
          <a:xfrm>
            <a:off x="1207822" y="4325025"/>
            <a:ext cx="9776354"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spc="-50"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Les ponts avant transmettent l’effort de poussée (cas général sur toutes les fixations GTR)</a:t>
            </a:r>
          </a:p>
          <a:p>
            <a:pPr algn="just"/>
            <a:r>
              <a:rPr lang="fr-FR" sz="1800" spc="-50"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Le point arrière assure le positionnement et la suspension du GTR (c’est aussi fréquent sur d’autres types d’avion).</a:t>
            </a:r>
            <a:endParaRPr lang="fr-FR" sz="1800" spc="-50" dirty="0">
              <a:effectLst/>
              <a:latin typeface="Georgia" panose="02040502050405020303" pitchFamily="18" charset="0"/>
              <a:ea typeface="Georgia" panose="02040502050405020303" pitchFamily="18" charset="0"/>
              <a:cs typeface="Georgia" panose="02040502050405020303" pitchFamily="18" charset="0"/>
            </a:endParaRPr>
          </a:p>
          <a:p>
            <a:pPr algn="just"/>
            <a:r>
              <a:rPr lang="fr-FR" sz="1800" spc="-50"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Les points AV et AR sont munis d’amortisseurs de  vibrations (évitent que les vibrations GTR ne se transmettent à la cellule) et permettent la dilatation des carters (due à l'élévation de T" engendrée par les turbines, chambres de combustion et compresseurs).</a:t>
            </a:r>
          </a:p>
          <a:p>
            <a:pPr algn="ctr"/>
            <a:r>
              <a:rPr lang="fr-FR" sz="1800" b="1" spc="-100" dirty="0">
                <a:solidFill>
                  <a:srgbClr val="000000"/>
                </a:solidFill>
                <a:effectLst/>
                <a:latin typeface="Georgia" panose="02040502050405020303" pitchFamily="18" charset="0"/>
                <a:ea typeface="Georgia" panose="02040502050405020303" pitchFamily="18" charset="0"/>
                <a:cs typeface="Georgia" panose="02040502050405020303" pitchFamily="18" charset="0"/>
              </a:rPr>
              <a:t>Réponse : A</a:t>
            </a:r>
            <a:endParaRPr lang="fr-FR" sz="1800" b="1" spc="-100" dirty="0">
              <a:effectLst/>
              <a:latin typeface="Georgia" panose="02040502050405020303" pitchFamily="18" charset="0"/>
              <a:ea typeface="Georgia" panose="02040502050405020303" pitchFamily="18" charset="0"/>
              <a:cs typeface="Georgia" panose="02040502050405020303" pitchFamily="18" charset="0"/>
            </a:endParaRPr>
          </a:p>
        </p:txBody>
      </p:sp>
      <p:sp>
        <p:nvSpPr>
          <p:cNvPr id="4" name="ZoneTexte 3">
            <a:extLst>
              <a:ext uri="{FF2B5EF4-FFF2-40B4-BE49-F238E27FC236}">
                <a16:creationId xmlns:a16="http://schemas.microsoft.com/office/drawing/2014/main" id="{14BEB5CC-08F2-618D-038E-A65836A7CED2}"/>
              </a:ext>
            </a:extLst>
          </p:cNvPr>
          <p:cNvSpPr txBox="1"/>
          <p:nvPr/>
        </p:nvSpPr>
        <p:spPr>
          <a:xfrm>
            <a:off x="1436914" y="136525"/>
            <a:ext cx="9318171"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noProof="0" dirty="0"/>
              <a:t>Question 3</a:t>
            </a:r>
          </a:p>
          <a:p>
            <a:r>
              <a:rPr lang="fr-FR" noProof="0" dirty="0"/>
              <a:t>Un assemblage réacteur-fuselage arrière type B727 est réalisé par 3 points de fixation 2 avant et 1 arrière:</a:t>
            </a:r>
          </a:p>
          <a:p>
            <a:pPr marL="342900" indent="-342900">
              <a:buFont typeface="+mj-lt"/>
              <a:buAutoNum type="arabicPeriod"/>
            </a:pPr>
            <a:r>
              <a:rPr lang="fr-FR" noProof="0" dirty="0"/>
              <a:t>Les points avant et arrière transmettent l‘effort de poussée</a:t>
            </a:r>
          </a:p>
          <a:p>
            <a:pPr marL="342900" indent="-342900">
              <a:buFont typeface="+mj-lt"/>
              <a:buAutoNum type="arabicPeriod"/>
            </a:pPr>
            <a:r>
              <a:rPr lang="fr-FR" noProof="0" dirty="0"/>
              <a:t>Les points avant transmettent l‘effort de poussé</a:t>
            </a:r>
          </a:p>
          <a:p>
            <a:pPr marL="342900" indent="-342900">
              <a:buFont typeface="+mj-lt"/>
              <a:buAutoNum type="arabicPeriod"/>
            </a:pPr>
            <a:r>
              <a:rPr lang="fr-FR" noProof="0" dirty="0"/>
              <a:t>Le point arrière transmet l‘effort de poussée</a:t>
            </a:r>
          </a:p>
          <a:p>
            <a:pPr marL="342900" indent="-342900">
              <a:buFont typeface="+mj-lt"/>
              <a:buAutoNum type="arabicPeriod"/>
            </a:pPr>
            <a:r>
              <a:rPr lang="fr-FR" noProof="0" dirty="0"/>
              <a:t>Le point arrière assure le positionnement et la suspension du réacteur</a:t>
            </a:r>
          </a:p>
          <a:p>
            <a:pPr marL="342900" indent="-342900">
              <a:buFont typeface="+mj-lt"/>
              <a:buAutoNum type="arabicPeriod"/>
            </a:pPr>
            <a:r>
              <a:rPr lang="fr-FR" noProof="0" dirty="0"/>
              <a:t>Les avant et arrière sont munis d‘amortisseur de vibration et permettent de dilatation des carters</a:t>
            </a:r>
          </a:p>
          <a:p>
            <a:r>
              <a:rPr lang="fr-FR" noProof="0" dirty="0"/>
              <a:t>La combinaison des affirmations correcte est :</a:t>
            </a:r>
          </a:p>
          <a:p>
            <a:pPr marL="342900" indent="-342900">
              <a:buFont typeface="+mj-lt"/>
              <a:buAutoNum type="alphaUcPeriod"/>
            </a:pPr>
            <a:r>
              <a:rPr lang="fr-FR" noProof="0" dirty="0"/>
              <a:t>2-4-5</a:t>
            </a:r>
          </a:p>
          <a:p>
            <a:pPr marL="342900" indent="-342900">
              <a:buFont typeface="+mj-lt"/>
              <a:buAutoNum type="alphaUcPeriod"/>
            </a:pPr>
            <a:r>
              <a:rPr lang="fr-FR" noProof="0" dirty="0"/>
              <a:t>4-5</a:t>
            </a:r>
          </a:p>
          <a:p>
            <a:pPr marL="342900" indent="-342900">
              <a:buFont typeface="+mj-lt"/>
              <a:buAutoNum type="alphaUcPeriod"/>
            </a:pPr>
            <a:r>
              <a:rPr lang="fr-FR" noProof="0" dirty="0"/>
              <a:t>3-4-5</a:t>
            </a:r>
          </a:p>
          <a:p>
            <a:pPr marL="342900" indent="-342900">
              <a:buFont typeface="+mj-lt"/>
              <a:buAutoNum type="alphaUcPeriod"/>
            </a:pPr>
            <a:r>
              <a:rPr lang="fr-FR" noProof="0" dirty="0"/>
              <a:t>1-4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EF77A19-EE14-BAC5-65DE-49952125C4CF}"/>
              </a:ext>
            </a:extLst>
          </p:cNvPr>
          <p:cNvSpPr>
            <a:spLocks noGrp="1"/>
          </p:cNvSpPr>
          <p:nvPr>
            <p:ph type="sldNum" sz="quarter" idx="12"/>
          </p:nvPr>
        </p:nvSpPr>
        <p:spPr/>
        <p:txBody>
          <a:bodyPr/>
          <a:lstStyle/>
          <a:p>
            <a:fld id="{AF065359-F8B7-488D-B840-98F27A673625}" type="slidenum">
              <a:rPr lang="fr-FR" altLang="fr-FR"/>
              <a:pPr/>
              <a:t>98</a:t>
            </a:fld>
            <a:endParaRPr lang="fr-FR" altLang="fr-FR"/>
          </a:p>
        </p:txBody>
      </p:sp>
      <p:pic>
        <p:nvPicPr>
          <p:cNvPr id="1826820" name="Picture 4">
            <a:extLst>
              <a:ext uri="{FF2B5EF4-FFF2-40B4-BE49-F238E27FC236}">
                <a16:creationId xmlns:a16="http://schemas.microsoft.com/office/drawing/2014/main" id="{D658A81B-364C-E05C-880D-2DF7EDC83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39839"/>
            <a:ext cx="9144000" cy="437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26821" name="Rectangle 5">
            <a:extLst>
              <a:ext uri="{FF2B5EF4-FFF2-40B4-BE49-F238E27FC236}">
                <a16:creationId xmlns:a16="http://schemas.microsoft.com/office/drawing/2014/main" id="{B4030187-5016-64CE-B03C-95A551F724B2}"/>
              </a:ext>
            </a:extLst>
          </p:cNvPr>
          <p:cNvSpPr>
            <a:spLocks noChangeArrowheads="1"/>
          </p:cNvSpPr>
          <p:nvPr/>
        </p:nvSpPr>
        <p:spPr bwMode="auto">
          <a:xfrm>
            <a:off x="4367213" y="188914"/>
            <a:ext cx="2760372" cy="477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eaLnBrk="0" hangingPunct="0">
              <a:defRPr sz="2400">
                <a:solidFill>
                  <a:schemeClr val="tx1"/>
                </a:solidFill>
                <a:latin typeface="Times New Roman" panose="02020603050405020304" pitchFamily="18" charset="0"/>
              </a:defRPr>
            </a:lvl1pPr>
            <a:lvl2pPr eaLnBrk="0" hangingPunct="0">
              <a:defRPr sz="2400">
                <a:solidFill>
                  <a:schemeClr val="tx1"/>
                </a:solidFill>
                <a:latin typeface="Times New Roman" panose="02020603050405020304" pitchFamily="18" charset="0"/>
              </a:defRPr>
            </a:lvl2pPr>
            <a:lvl3pPr eaLnBrk="0" hangingPunct="0">
              <a:defRPr sz="2400">
                <a:solidFill>
                  <a:schemeClr val="tx1"/>
                </a:solidFill>
                <a:latin typeface="Times New Roman" panose="02020603050405020304" pitchFamily="18" charset="0"/>
              </a:defRPr>
            </a:lvl3pPr>
            <a:lvl4pPr eaLnBrk="0" hangingPunct="0">
              <a:defRPr sz="2400">
                <a:solidFill>
                  <a:schemeClr val="tx1"/>
                </a:solidFill>
                <a:latin typeface="Times New Roman" panose="02020603050405020304" pitchFamily="18" charset="0"/>
              </a:defRPr>
            </a:lvl4pPr>
            <a:lvl5pPr eaLnBrk="0" hangingPunct="0">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20000"/>
              </a:spcBef>
              <a:buClr>
                <a:schemeClr val="tx2"/>
              </a:buClr>
              <a:buSzPct val="75000"/>
              <a:buFont typeface="Monotype Sorts" pitchFamily="2" charset="2"/>
              <a:buNone/>
            </a:pPr>
            <a:r>
              <a:rPr lang="fr-FR" altLang="fr-FR" sz="2800" b="1">
                <a:solidFill>
                  <a:schemeClr val="tx2"/>
                </a:solidFill>
                <a:effectLst>
                  <a:outerShdw blurRad="38100" dist="38100" dir="2700000" algn="tl">
                    <a:srgbClr val="C0C0C0"/>
                  </a:outerShdw>
                </a:effectLst>
                <a:latin typeface="Arial" panose="020B0604020202020204" pitchFamily="34" charset="0"/>
              </a:rPr>
              <a:t>QUESTION N°8</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5">
            <a:extLst>
              <a:ext uri="{FF2B5EF4-FFF2-40B4-BE49-F238E27FC236}">
                <a16:creationId xmlns:a16="http://schemas.microsoft.com/office/drawing/2014/main" id="{DA29846C-AABE-F613-9D38-D8958FE3B178}"/>
              </a:ext>
            </a:extLst>
          </p:cNvPr>
          <p:cNvSpPr>
            <a:spLocks noGrp="1"/>
          </p:cNvSpPr>
          <p:nvPr>
            <p:ph type="sldNum" sz="quarter" idx="12"/>
          </p:nvPr>
        </p:nvSpPr>
        <p:spPr/>
        <p:txBody>
          <a:bodyPr/>
          <a:lstStyle/>
          <a:p>
            <a:fld id="{9F7867AB-F1C0-4955-9157-60289AC489C7}" type="slidenum">
              <a:rPr lang="fr-FR" altLang="fr-FR"/>
              <a:pPr/>
              <a:t>99</a:t>
            </a:fld>
            <a:endParaRPr lang="fr-FR" altLang="fr-FR"/>
          </a:p>
        </p:txBody>
      </p:sp>
      <p:pic>
        <p:nvPicPr>
          <p:cNvPr id="1827844" name="Picture 4">
            <a:extLst>
              <a:ext uri="{FF2B5EF4-FFF2-40B4-BE49-F238E27FC236}">
                <a16:creationId xmlns:a16="http://schemas.microsoft.com/office/drawing/2014/main" id="{522EC8E8-280E-33B9-5EF9-85500BEFF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9" y="0"/>
            <a:ext cx="71278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1754</TotalTime>
  <Words>9456</Words>
  <Application>Microsoft Office PowerPoint</Application>
  <PresentationFormat>Grand écran</PresentationFormat>
  <Paragraphs>901</Paragraphs>
  <Slides>130</Slides>
  <Notes>56</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130</vt:i4>
      </vt:variant>
    </vt:vector>
  </HeadingPairs>
  <TitlesOfParts>
    <vt:vector size="144" baseType="lpstr">
      <vt:lpstr>Arial</vt:lpstr>
      <vt:lpstr>Arial</vt:lpstr>
      <vt:lpstr>Bookman Old Style</vt:lpstr>
      <vt:lpstr>Calibri</vt:lpstr>
      <vt:lpstr>Calibri Light</vt:lpstr>
      <vt:lpstr>Cambria Math</vt:lpstr>
      <vt:lpstr>Courier New</vt:lpstr>
      <vt:lpstr>DejaVu Sans</vt:lpstr>
      <vt:lpstr>Georgia</vt:lpstr>
      <vt:lpstr>Monotype Sorts</vt:lpstr>
      <vt:lpstr>Symbol</vt:lpstr>
      <vt:lpstr>Times New Roman</vt:lpstr>
      <vt:lpstr>Wingdings</vt:lpstr>
      <vt:lpstr>Thème Office</vt:lpstr>
      <vt:lpstr>Fuselage</vt:lpstr>
      <vt:lpstr>Plan</vt:lpstr>
      <vt:lpstr>Présentation PowerPoint</vt:lpstr>
      <vt:lpstr> Efforts appliqués au fuselage </vt:lpstr>
      <vt:lpstr> Efforts appliqués au fuselage </vt:lpstr>
      <vt:lpstr> Efforts appliqués au fuselage </vt:lpstr>
      <vt:lpstr> Efforts appliqués au fuselage </vt:lpstr>
      <vt:lpstr> Efforts appliqués au fuselage </vt:lpstr>
      <vt:lpstr> Efforts appliqués au fuselage </vt:lpstr>
      <vt:lpstr> Efforts appliqués au fuselage </vt:lpstr>
      <vt:lpstr> Efforts appliqués au fuselage </vt:lpstr>
      <vt:lpstr> Efforts appliqués au fuselage </vt:lpstr>
      <vt:lpstr> Efforts appliqués au fuselage </vt:lpstr>
      <vt:lpstr> Efforts appliqués au fuselage </vt:lpstr>
      <vt:lpstr> Efforts appliqués au fuselage </vt:lpstr>
      <vt:lpstr> Efforts appliqués au fuselage </vt:lpstr>
      <vt:lpstr>Présentation PowerPoint</vt:lpstr>
      <vt:lpstr>Présentation PowerPoint</vt:lpstr>
      <vt:lpstr>Structure</vt:lpstr>
      <vt:lpstr>Présentation PowerPoint</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Structure et mode de construction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Efforts appliqués à la voilure en vol et au sol</dc:title>
  <dc:creator>Microsoft</dc:creator>
  <cp:lastModifiedBy>PC</cp:lastModifiedBy>
  <cp:revision>121</cp:revision>
  <dcterms:created xsi:type="dcterms:W3CDTF">2020-12-14T10:29:51Z</dcterms:created>
  <dcterms:modified xsi:type="dcterms:W3CDTF">2022-07-03T22:09:06Z</dcterms:modified>
</cp:coreProperties>
</file>